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3"/>
  </p:notesMasterIdLst>
  <p:handoutMasterIdLst>
    <p:handoutMasterId r:id="rId34"/>
  </p:handoutMasterIdLst>
  <p:sldIdLst>
    <p:sldId id="423" r:id="rId2"/>
    <p:sldId id="397" r:id="rId3"/>
    <p:sldId id="424" r:id="rId4"/>
    <p:sldId id="422" r:id="rId5"/>
    <p:sldId id="391" r:id="rId6"/>
    <p:sldId id="392" r:id="rId7"/>
    <p:sldId id="330" r:id="rId8"/>
    <p:sldId id="425" r:id="rId9"/>
    <p:sldId id="419" r:id="rId10"/>
    <p:sldId id="420" r:id="rId11"/>
    <p:sldId id="432" r:id="rId12"/>
    <p:sldId id="412" r:id="rId13"/>
    <p:sldId id="374" r:id="rId14"/>
    <p:sldId id="375" r:id="rId15"/>
    <p:sldId id="337" r:id="rId16"/>
    <p:sldId id="338" r:id="rId17"/>
    <p:sldId id="339" r:id="rId18"/>
    <p:sldId id="333" r:id="rId19"/>
    <p:sldId id="354" r:id="rId20"/>
    <p:sldId id="355" r:id="rId21"/>
    <p:sldId id="356" r:id="rId22"/>
    <p:sldId id="387" r:id="rId23"/>
    <p:sldId id="428" r:id="rId24"/>
    <p:sldId id="427" r:id="rId25"/>
    <p:sldId id="426" r:id="rId26"/>
    <p:sldId id="329" r:id="rId27"/>
    <p:sldId id="384" r:id="rId28"/>
    <p:sldId id="283" r:id="rId29"/>
    <p:sldId id="431" r:id="rId30"/>
    <p:sldId id="429" r:id="rId31"/>
    <p:sldId id="430" r:id="rId3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76" autoAdjust="0"/>
  </p:normalViewPr>
  <p:slideViewPr>
    <p:cSldViewPr>
      <p:cViewPr varScale="1">
        <p:scale>
          <a:sx n="66" d="100"/>
          <a:sy n="66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1B07D5-A0F0-4C33-BDFF-B7E18B909A54}" type="doc">
      <dgm:prSet loTypeId="urn:microsoft.com/office/officeart/2005/8/layout/hList7#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F6A404B-A826-4C06-9E16-881959393AD7}">
      <dgm:prSet/>
      <dgm:spPr/>
      <dgm:t>
        <a:bodyPr/>
        <a:lstStyle/>
        <a:p>
          <a:pPr rtl="0"/>
          <a:r>
            <a:rPr lang="tr-TR" b="1" dirty="0" smtClean="0">
              <a:solidFill>
                <a:schemeClr val="tx1"/>
              </a:solidFill>
            </a:rPr>
            <a:t>Granül halindeki kauçuk içine kimyasal maddeler eklenerek pişirilip kullanıldığı gibi bir kısmı da farklı renk ve desenlerde döşemelik </a:t>
          </a:r>
          <a:r>
            <a:rPr lang="tr-TR" b="1" dirty="0" smtClean="0">
              <a:solidFill>
                <a:srgbClr val="FF0000"/>
              </a:solidFill>
            </a:rPr>
            <a:t>karolar ve kilitli parke taşları </a:t>
          </a:r>
          <a:r>
            <a:rPr lang="tr-TR" b="1" dirty="0" smtClean="0">
              <a:solidFill>
                <a:schemeClr val="tx1"/>
              </a:solidFill>
            </a:rPr>
            <a:t>haline getirilir. Bu yumuşak lastik karolar parklara döşenir ve çocuklarımızın özgürce koşup oynayacağı güvenli zeminlere dönüşür.</a:t>
          </a:r>
          <a:endParaRPr lang="tr-TR" b="1" dirty="0">
            <a:solidFill>
              <a:schemeClr val="tx1"/>
            </a:solidFill>
          </a:endParaRPr>
        </a:p>
      </dgm:t>
    </dgm:pt>
    <dgm:pt modelId="{BEBA9FC6-FEA8-4A6B-B8F4-13604EE3E9D6}" type="parTrans" cxnId="{E624E611-FBC0-4592-85E4-A29CC7343860}">
      <dgm:prSet/>
      <dgm:spPr/>
      <dgm:t>
        <a:bodyPr/>
        <a:lstStyle/>
        <a:p>
          <a:endParaRPr lang="tr-TR"/>
        </a:p>
      </dgm:t>
    </dgm:pt>
    <dgm:pt modelId="{365590E4-C31F-4CF6-93A0-586AEFD82199}" type="sibTrans" cxnId="{E624E611-FBC0-4592-85E4-A29CC7343860}">
      <dgm:prSet/>
      <dgm:spPr/>
      <dgm:t>
        <a:bodyPr/>
        <a:lstStyle/>
        <a:p>
          <a:endParaRPr lang="tr-TR"/>
        </a:p>
      </dgm:t>
    </dgm:pt>
    <dgm:pt modelId="{0EC0845A-04C9-41B5-B47B-8F3A7A2AED56}">
      <dgm:prSet/>
      <dgm:spPr/>
      <dgm:t>
        <a:bodyPr/>
        <a:lstStyle/>
        <a:p>
          <a:r>
            <a:rPr lang="tr-TR" b="1" dirty="0" smtClean="0"/>
            <a:t>Ömrünü tamamlamış lastiklerden elde edilen granül ve toz haline getirilen kauçuk hammadde </a:t>
          </a:r>
          <a:r>
            <a:rPr lang="tr-TR" b="1" dirty="0" err="1" smtClean="0"/>
            <a:t>regrasyon</a:t>
          </a:r>
          <a:r>
            <a:rPr lang="tr-TR" b="1" dirty="0" smtClean="0"/>
            <a:t> alanlarında da önemli bir işlev görür. </a:t>
          </a:r>
          <a:r>
            <a:rPr lang="tr-TR" b="1" dirty="0" smtClean="0">
              <a:solidFill>
                <a:srgbClr val="FF0000"/>
              </a:solidFill>
            </a:rPr>
            <a:t>Yürüyüş yollarına spor sahalarına döşenebilir. Kentlerin peyzaj alanlarında kullanabilir, tenis sahaları, suni çim futbol sahaları</a:t>
          </a:r>
          <a:r>
            <a:rPr lang="tr-TR" b="1" dirty="0" smtClean="0"/>
            <a:t> olarak karşımıza çıkabilir. </a:t>
          </a:r>
          <a:endParaRPr lang="tr-TR" b="1" dirty="0"/>
        </a:p>
      </dgm:t>
    </dgm:pt>
    <dgm:pt modelId="{2C88D635-3F9A-4FA4-9EA2-D6EA082A3BFB}" type="parTrans" cxnId="{8EAEDED2-D58A-45AD-8A9D-317F901FB2C8}">
      <dgm:prSet/>
      <dgm:spPr/>
      <dgm:t>
        <a:bodyPr/>
        <a:lstStyle/>
        <a:p>
          <a:endParaRPr lang="tr-TR"/>
        </a:p>
      </dgm:t>
    </dgm:pt>
    <dgm:pt modelId="{ADE45177-F80D-4FFB-9041-2BB260D4A6B5}" type="sibTrans" cxnId="{8EAEDED2-D58A-45AD-8A9D-317F901FB2C8}">
      <dgm:prSet/>
      <dgm:spPr/>
      <dgm:t>
        <a:bodyPr/>
        <a:lstStyle/>
        <a:p>
          <a:endParaRPr lang="tr-TR"/>
        </a:p>
      </dgm:t>
    </dgm:pt>
    <dgm:pt modelId="{C4393A69-5500-40D2-B771-3F1D993CA95C}" type="pres">
      <dgm:prSet presAssocID="{851B07D5-A0F0-4C33-BDFF-B7E18B909A5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1999E7D-007E-43AE-BEA1-9ACF824A7619}" type="pres">
      <dgm:prSet presAssocID="{851B07D5-A0F0-4C33-BDFF-B7E18B909A54}" presName="fgShape" presStyleLbl="fgShp" presStyleIdx="0" presStyleCnt="1"/>
      <dgm:spPr/>
    </dgm:pt>
    <dgm:pt modelId="{B3E7A94D-97F8-4EF8-8CB2-FEFAE2F1C3EE}" type="pres">
      <dgm:prSet presAssocID="{851B07D5-A0F0-4C33-BDFF-B7E18B909A54}" presName="linComp" presStyleCnt="0"/>
      <dgm:spPr/>
    </dgm:pt>
    <dgm:pt modelId="{B2440097-CF52-4B31-BCF0-CC8183500AF4}" type="pres">
      <dgm:prSet presAssocID="{FF6A404B-A826-4C06-9E16-881959393AD7}" presName="compNode" presStyleCnt="0"/>
      <dgm:spPr/>
    </dgm:pt>
    <dgm:pt modelId="{81D3DB9B-3E7E-4D39-AE44-189152DDF01A}" type="pres">
      <dgm:prSet presAssocID="{FF6A404B-A826-4C06-9E16-881959393AD7}" presName="bkgdShape" presStyleLbl="node1" presStyleIdx="0" presStyleCnt="2"/>
      <dgm:spPr/>
      <dgm:t>
        <a:bodyPr/>
        <a:lstStyle/>
        <a:p>
          <a:endParaRPr lang="tr-TR"/>
        </a:p>
      </dgm:t>
    </dgm:pt>
    <dgm:pt modelId="{2029D9D3-0459-4461-AACA-54175FFA223D}" type="pres">
      <dgm:prSet presAssocID="{FF6A404B-A826-4C06-9E16-881959393AD7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BBD4AB5-683C-4E5F-86A6-6CEB9D114943}" type="pres">
      <dgm:prSet presAssocID="{FF6A404B-A826-4C06-9E16-881959393AD7}" presName="invisiNode" presStyleLbl="node1" presStyleIdx="0" presStyleCnt="2"/>
      <dgm:spPr/>
    </dgm:pt>
    <dgm:pt modelId="{2EA87D2A-42A2-4129-8200-CEC7E0DBCA61}" type="pres">
      <dgm:prSet presAssocID="{FF6A404B-A826-4C06-9E16-881959393AD7}" presName="imagNode" presStyleLbl="fgImgPlace1" presStyleIdx="0" presStyleCnt="2" custScaleX="219483" custScaleY="11620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691448BA-50D5-42D8-806F-51BDFD85D727}" type="pres">
      <dgm:prSet presAssocID="{365590E4-C31F-4CF6-93A0-586AEFD82199}" presName="sibTrans" presStyleLbl="sibTrans2D1" presStyleIdx="0" presStyleCnt="0"/>
      <dgm:spPr/>
      <dgm:t>
        <a:bodyPr/>
        <a:lstStyle/>
        <a:p>
          <a:endParaRPr lang="tr-TR"/>
        </a:p>
      </dgm:t>
    </dgm:pt>
    <dgm:pt modelId="{9FEB4A0A-CE5B-4950-A712-79C87BC71302}" type="pres">
      <dgm:prSet presAssocID="{0EC0845A-04C9-41B5-B47B-8F3A7A2AED56}" presName="compNode" presStyleCnt="0"/>
      <dgm:spPr/>
    </dgm:pt>
    <dgm:pt modelId="{5D01FDDE-3EC5-4522-A301-B89507F640D7}" type="pres">
      <dgm:prSet presAssocID="{0EC0845A-04C9-41B5-B47B-8F3A7A2AED56}" presName="bkgdShape" presStyleLbl="node1" presStyleIdx="1" presStyleCnt="2" custLinFactNeighborX="87" custLinFactNeighborY="632"/>
      <dgm:spPr/>
      <dgm:t>
        <a:bodyPr/>
        <a:lstStyle/>
        <a:p>
          <a:endParaRPr lang="tr-TR"/>
        </a:p>
      </dgm:t>
    </dgm:pt>
    <dgm:pt modelId="{ADA07333-B9D3-47D3-A8A3-23CB60D48F9C}" type="pres">
      <dgm:prSet presAssocID="{0EC0845A-04C9-41B5-B47B-8F3A7A2AED56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AA956F1-5604-4044-91D5-AA2BE9104FEA}" type="pres">
      <dgm:prSet presAssocID="{0EC0845A-04C9-41B5-B47B-8F3A7A2AED56}" presName="invisiNode" presStyleLbl="node1" presStyleIdx="1" presStyleCnt="2"/>
      <dgm:spPr/>
    </dgm:pt>
    <dgm:pt modelId="{9B8ED028-12D4-4F67-B7C2-04A947FE2B47}" type="pres">
      <dgm:prSet presAssocID="{0EC0845A-04C9-41B5-B47B-8F3A7A2AED56}" presName="imagNode" presStyleLbl="fgImgPlace1" presStyleIdx="1" presStyleCnt="2" custScaleX="16214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71613D5A-0953-44BB-AD60-0DD101E00289}" type="presOf" srcId="{851B07D5-A0F0-4C33-BDFF-B7E18B909A54}" destId="{C4393A69-5500-40D2-B771-3F1D993CA95C}" srcOrd="0" destOrd="0" presId="urn:microsoft.com/office/officeart/2005/8/layout/hList7#1"/>
    <dgm:cxn modelId="{4B501991-7A3F-4CFA-A053-125C4DE0E171}" type="presOf" srcId="{FF6A404B-A826-4C06-9E16-881959393AD7}" destId="{2029D9D3-0459-4461-AACA-54175FFA223D}" srcOrd="1" destOrd="0" presId="urn:microsoft.com/office/officeart/2005/8/layout/hList7#1"/>
    <dgm:cxn modelId="{107320E2-B461-44FA-85BE-86266DC849C8}" type="presOf" srcId="{365590E4-C31F-4CF6-93A0-586AEFD82199}" destId="{691448BA-50D5-42D8-806F-51BDFD85D727}" srcOrd="0" destOrd="0" presId="urn:microsoft.com/office/officeart/2005/8/layout/hList7#1"/>
    <dgm:cxn modelId="{B1DBEB04-D8A7-4C88-AA8C-D409912730FC}" type="presOf" srcId="{FF6A404B-A826-4C06-9E16-881959393AD7}" destId="{81D3DB9B-3E7E-4D39-AE44-189152DDF01A}" srcOrd="0" destOrd="0" presId="urn:microsoft.com/office/officeart/2005/8/layout/hList7#1"/>
    <dgm:cxn modelId="{E624E611-FBC0-4592-85E4-A29CC7343860}" srcId="{851B07D5-A0F0-4C33-BDFF-B7E18B909A54}" destId="{FF6A404B-A826-4C06-9E16-881959393AD7}" srcOrd="0" destOrd="0" parTransId="{BEBA9FC6-FEA8-4A6B-B8F4-13604EE3E9D6}" sibTransId="{365590E4-C31F-4CF6-93A0-586AEFD82199}"/>
    <dgm:cxn modelId="{2F7534DA-AF38-404A-BB43-A0F2DAB341DA}" type="presOf" srcId="{0EC0845A-04C9-41B5-B47B-8F3A7A2AED56}" destId="{5D01FDDE-3EC5-4522-A301-B89507F640D7}" srcOrd="0" destOrd="0" presId="urn:microsoft.com/office/officeart/2005/8/layout/hList7#1"/>
    <dgm:cxn modelId="{8EAEDED2-D58A-45AD-8A9D-317F901FB2C8}" srcId="{851B07D5-A0F0-4C33-BDFF-B7E18B909A54}" destId="{0EC0845A-04C9-41B5-B47B-8F3A7A2AED56}" srcOrd="1" destOrd="0" parTransId="{2C88D635-3F9A-4FA4-9EA2-D6EA082A3BFB}" sibTransId="{ADE45177-F80D-4FFB-9041-2BB260D4A6B5}"/>
    <dgm:cxn modelId="{D75387F4-10ED-4F56-9836-13494E287E08}" type="presOf" srcId="{0EC0845A-04C9-41B5-B47B-8F3A7A2AED56}" destId="{ADA07333-B9D3-47D3-A8A3-23CB60D48F9C}" srcOrd="1" destOrd="0" presId="urn:microsoft.com/office/officeart/2005/8/layout/hList7#1"/>
    <dgm:cxn modelId="{EDD5D97B-5E55-438B-9176-4B22A0827647}" type="presParOf" srcId="{C4393A69-5500-40D2-B771-3F1D993CA95C}" destId="{21999E7D-007E-43AE-BEA1-9ACF824A7619}" srcOrd="0" destOrd="0" presId="urn:microsoft.com/office/officeart/2005/8/layout/hList7#1"/>
    <dgm:cxn modelId="{E2F78D22-E2AF-4362-8F27-CF7A6BA2BF09}" type="presParOf" srcId="{C4393A69-5500-40D2-B771-3F1D993CA95C}" destId="{B3E7A94D-97F8-4EF8-8CB2-FEFAE2F1C3EE}" srcOrd="1" destOrd="0" presId="urn:microsoft.com/office/officeart/2005/8/layout/hList7#1"/>
    <dgm:cxn modelId="{F850A4EF-0B68-4DB7-AA13-6CCE2E8DEEE0}" type="presParOf" srcId="{B3E7A94D-97F8-4EF8-8CB2-FEFAE2F1C3EE}" destId="{B2440097-CF52-4B31-BCF0-CC8183500AF4}" srcOrd="0" destOrd="0" presId="urn:microsoft.com/office/officeart/2005/8/layout/hList7#1"/>
    <dgm:cxn modelId="{295CAA69-8DCF-4BA7-AD85-74A6FA87D126}" type="presParOf" srcId="{B2440097-CF52-4B31-BCF0-CC8183500AF4}" destId="{81D3DB9B-3E7E-4D39-AE44-189152DDF01A}" srcOrd="0" destOrd="0" presId="urn:microsoft.com/office/officeart/2005/8/layout/hList7#1"/>
    <dgm:cxn modelId="{B05A3CE5-08AF-42E2-B849-EEABC8B24E16}" type="presParOf" srcId="{B2440097-CF52-4B31-BCF0-CC8183500AF4}" destId="{2029D9D3-0459-4461-AACA-54175FFA223D}" srcOrd="1" destOrd="0" presId="urn:microsoft.com/office/officeart/2005/8/layout/hList7#1"/>
    <dgm:cxn modelId="{F6D2EB1C-4C0D-4BD7-9F48-17C7BC46A7FA}" type="presParOf" srcId="{B2440097-CF52-4B31-BCF0-CC8183500AF4}" destId="{ABBD4AB5-683C-4E5F-86A6-6CEB9D114943}" srcOrd="2" destOrd="0" presId="urn:microsoft.com/office/officeart/2005/8/layout/hList7#1"/>
    <dgm:cxn modelId="{6C98A764-257C-4527-BCD6-8F008E3F1810}" type="presParOf" srcId="{B2440097-CF52-4B31-BCF0-CC8183500AF4}" destId="{2EA87D2A-42A2-4129-8200-CEC7E0DBCA61}" srcOrd="3" destOrd="0" presId="urn:microsoft.com/office/officeart/2005/8/layout/hList7#1"/>
    <dgm:cxn modelId="{4E4F6FB8-A0A8-4618-B1FB-5236A8F974C6}" type="presParOf" srcId="{B3E7A94D-97F8-4EF8-8CB2-FEFAE2F1C3EE}" destId="{691448BA-50D5-42D8-806F-51BDFD85D727}" srcOrd="1" destOrd="0" presId="urn:microsoft.com/office/officeart/2005/8/layout/hList7#1"/>
    <dgm:cxn modelId="{F966BE05-E110-4669-A5C5-BB1415F8A0EB}" type="presParOf" srcId="{B3E7A94D-97F8-4EF8-8CB2-FEFAE2F1C3EE}" destId="{9FEB4A0A-CE5B-4950-A712-79C87BC71302}" srcOrd="2" destOrd="0" presId="urn:microsoft.com/office/officeart/2005/8/layout/hList7#1"/>
    <dgm:cxn modelId="{24A1EC24-5AC3-4954-8826-724A65065E00}" type="presParOf" srcId="{9FEB4A0A-CE5B-4950-A712-79C87BC71302}" destId="{5D01FDDE-3EC5-4522-A301-B89507F640D7}" srcOrd="0" destOrd="0" presId="urn:microsoft.com/office/officeart/2005/8/layout/hList7#1"/>
    <dgm:cxn modelId="{2E4DC1D4-C32B-420B-B22E-92BA4A662C64}" type="presParOf" srcId="{9FEB4A0A-CE5B-4950-A712-79C87BC71302}" destId="{ADA07333-B9D3-47D3-A8A3-23CB60D48F9C}" srcOrd="1" destOrd="0" presId="urn:microsoft.com/office/officeart/2005/8/layout/hList7#1"/>
    <dgm:cxn modelId="{B4750D67-5DE6-4B67-97F3-5B67C8125D48}" type="presParOf" srcId="{9FEB4A0A-CE5B-4950-A712-79C87BC71302}" destId="{6AA956F1-5604-4044-91D5-AA2BE9104FEA}" srcOrd="2" destOrd="0" presId="urn:microsoft.com/office/officeart/2005/8/layout/hList7#1"/>
    <dgm:cxn modelId="{27C9EBD6-01F7-42DA-85C0-F1A3971BEF15}" type="presParOf" srcId="{9FEB4A0A-CE5B-4950-A712-79C87BC71302}" destId="{9B8ED028-12D4-4F67-B7C2-04A947FE2B4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37583-DB73-4C04-AC2C-F3A5D4186F14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12793A3-DD5C-4900-A098-82429D43D921}">
      <dgm:prSet/>
      <dgm:spPr/>
      <dgm:t>
        <a:bodyPr/>
        <a:lstStyle/>
        <a:p>
          <a:pPr rtl="0"/>
          <a:r>
            <a:rPr lang="tr-TR" dirty="0" smtClean="0"/>
            <a:t>Karayollarında asfalt katkı maddesi olarak görev görür.</a:t>
          </a:r>
          <a:endParaRPr lang="tr-TR" dirty="0"/>
        </a:p>
      </dgm:t>
    </dgm:pt>
    <dgm:pt modelId="{43D026E9-9BE9-4A72-8E79-ACDABFADAE6D}" type="parTrans" cxnId="{A7C023F4-AB83-446C-9FAF-F6458DECAA5F}">
      <dgm:prSet/>
      <dgm:spPr/>
      <dgm:t>
        <a:bodyPr/>
        <a:lstStyle/>
        <a:p>
          <a:endParaRPr lang="tr-TR"/>
        </a:p>
      </dgm:t>
    </dgm:pt>
    <dgm:pt modelId="{0AB845B1-A34A-41AC-8146-2E5FDCD264DC}" type="sibTrans" cxnId="{A7C023F4-AB83-446C-9FAF-F6458DECAA5F}">
      <dgm:prSet/>
      <dgm:spPr/>
      <dgm:t>
        <a:bodyPr/>
        <a:lstStyle/>
        <a:p>
          <a:endParaRPr lang="tr-TR"/>
        </a:p>
      </dgm:t>
    </dgm:pt>
    <dgm:pt modelId="{4BA10546-C185-4B47-862F-8BD81E923CAB}">
      <dgm:prSet/>
      <dgm:spPr/>
      <dgm:t>
        <a:bodyPr/>
        <a:lstStyle/>
        <a:p>
          <a:pPr rtl="0"/>
          <a:r>
            <a:rPr lang="tr-TR" dirty="0" smtClean="0"/>
            <a:t>Lastik ayakkabıya ve bota dönüşür.</a:t>
          </a:r>
          <a:endParaRPr lang="tr-TR" dirty="0"/>
        </a:p>
      </dgm:t>
    </dgm:pt>
    <dgm:pt modelId="{8D3FE22B-F4A4-4928-890B-2D4D73AF61BF}" type="parTrans" cxnId="{B73898CE-CF47-464F-AFF0-FC7375DE2FB3}">
      <dgm:prSet/>
      <dgm:spPr/>
      <dgm:t>
        <a:bodyPr/>
        <a:lstStyle/>
        <a:p>
          <a:endParaRPr lang="tr-TR"/>
        </a:p>
      </dgm:t>
    </dgm:pt>
    <dgm:pt modelId="{DB6CE828-42BD-4148-9190-65A520539331}" type="sibTrans" cxnId="{B73898CE-CF47-464F-AFF0-FC7375DE2FB3}">
      <dgm:prSet/>
      <dgm:spPr/>
      <dgm:t>
        <a:bodyPr/>
        <a:lstStyle/>
        <a:p>
          <a:endParaRPr lang="tr-TR"/>
        </a:p>
      </dgm:t>
    </dgm:pt>
    <dgm:pt modelId="{F63D041E-48AD-416D-8C5A-71176ECBD7EE}" type="pres">
      <dgm:prSet presAssocID="{5D837583-DB73-4C04-AC2C-F3A5D4186F1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B3E7381A-6F41-4402-A2C3-C974EE13308C}" type="pres">
      <dgm:prSet presAssocID="{512793A3-DD5C-4900-A098-82429D43D921}" presName="posSpace" presStyleCnt="0"/>
      <dgm:spPr/>
    </dgm:pt>
    <dgm:pt modelId="{36E8CFE3-6BC5-45B8-87BA-CAE7E27726B3}" type="pres">
      <dgm:prSet presAssocID="{512793A3-DD5C-4900-A098-82429D43D921}" presName="vertFlow" presStyleCnt="0"/>
      <dgm:spPr/>
    </dgm:pt>
    <dgm:pt modelId="{2F69DB5D-BAE4-40F9-963C-F4DE7C2EEA48}" type="pres">
      <dgm:prSet presAssocID="{512793A3-DD5C-4900-A098-82429D43D921}" presName="topSpace" presStyleCnt="0"/>
      <dgm:spPr/>
    </dgm:pt>
    <dgm:pt modelId="{36D95CAF-5043-4DAF-BB97-AF0ED23D74D2}" type="pres">
      <dgm:prSet presAssocID="{512793A3-DD5C-4900-A098-82429D43D921}" presName="firstComp" presStyleCnt="0"/>
      <dgm:spPr/>
    </dgm:pt>
    <dgm:pt modelId="{5E12487B-1511-4603-8D5B-1E31BEEDB42C}" type="pres">
      <dgm:prSet presAssocID="{512793A3-DD5C-4900-A098-82429D43D921}" presName="firstChild" presStyleLbl="bgAccFollowNode1" presStyleIdx="0" presStyleCnt="2" custScaleX="77533" custScaleY="73825" custLinFactNeighborX="-6985" custLinFactNeighborY="16802"/>
      <dgm:spPr/>
    </dgm:pt>
    <dgm:pt modelId="{59633B0B-C23D-4DE1-AD81-880BB4B03A37}" type="pres">
      <dgm:prSet presAssocID="{512793A3-DD5C-4900-A098-82429D43D921}" presName="firstChildTx" presStyleLbl="bgAccFollowNode1" presStyleIdx="0" presStyleCnt="2">
        <dgm:presLayoutVars>
          <dgm:bulletEnabled val="1"/>
        </dgm:presLayoutVars>
      </dgm:prSet>
      <dgm:spPr/>
    </dgm:pt>
    <dgm:pt modelId="{78035D25-98CB-49C0-8B3F-49B15FDF6FDF}" type="pres">
      <dgm:prSet presAssocID="{512793A3-DD5C-4900-A098-82429D43D921}" presName="negSpace" presStyleCnt="0"/>
      <dgm:spPr/>
    </dgm:pt>
    <dgm:pt modelId="{FB015442-4BBE-4601-A103-C78FDB7C5805}" type="pres">
      <dgm:prSet presAssocID="{512793A3-DD5C-4900-A098-82429D43D921}" presName="circle" presStyleLbl="node1" presStyleIdx="0" presStyleCnt="2" custScaleX="119681" custScaleY="171011"/>
      <dgm:spPr/>
      <dgm:t>
        <a:bodyPr/>
        <a:lstStyle/>
        <a:p>
          <a:endParaRPr lang="tr-TR"/>
        </a:p>
      </dgm:t>
    </dgm:pt>
    <dgm:pt modelId="{C223CB18-9E57-46F2-8D86-FCABAA5EF567}" type="pres">
      <dgm:prSet presAssocID="{0AB845B1-A34A-41AC-8146-2E5FDCD264DC}" presName="transSpace" presStyleCnt="0"/>
      <dgm:spPr/>
    </dgm:pt>
    <dgm:pt modelId="{7A0001BB-197C-4F64-9542-F27896A5A066}" type="pres">
      <dgm:prSet presAssocID="{4BA10546-C185-4B47-862F-8BD81E923CAB}" presName="posSpace" presStyleCnt="0"/>
      <dgm:spPr/>
    </dgm:pt>
    <dgm:pt modelId="{F1976BCC-C0AC-4430-A8A6-B52CBDEFE13C}" type="pres">
      <dgm:prSet presAssocID="{4BA10546-C185-4B47-862F-8BD81E923CAB}" presName="vertFlow" presStyleCnt="0"/>
      <dgm:spPr/>
    </dgm:pt>
    <dgm:pt modelId="{D7EF642D-E9B0-449F-AC8A-7B26150BF5F6}" type="pres">
      <dgm:prSet presAssocID="{4BA10546-C185-4B47-862F-8BD81E923CAB}" presName="topSpace" presStyleCnt="0"/>
      <dgm:spPr/>
    </dgm:pt>
    <dgm:pt modelId="{85FCEFD3-2412-4CA0-9121-B0302E16524F}" type="pres">
      <dgm:prSet presAssocID="{4BA10546-C185-4B47-862F-8BD81E923CAB}" presName="firstComp" presStyleCnt="0"/>
      <dgm:spPr/>
    </dgm:pt>
    <dgm:pt modelId="{B9179D75-37CB-4FEA-9186-F3FCC4B4EED1}" type="pres">
      <dgm:prSet presAssocID="{4BA10546-C185-4B47-862F-8BD81E923CAB}" presName="firstChild" presStyleLbl="bgAccFollowNode1" presStyleIdx="1" presStyleCnt="2" custScaleX="77591" custScaleY="92770" custLinFactNeighborX="-6429" custLinFactNeighborY="18170"/>
      <dgm:spPr/>
    </dgm:pt>
    <dgm:pt modelId="{9F3CA9B6-DC18-4017-8DFF-1446FC4745A2}" type="pres">
      <dgm:prSet presAssocID="{4BA10546-C185-4B47-862F-8BD81E923CAB}" presName="firstChildTx" presStyleLbl="bgAccFollowNode1" presStyleIdx="1" presStyleCnt="2">
        <dgm:presLayoutVars>
          <dgm:bulletEnabled val="1"/>
        </dgm:presLayoutVars>
      </dgm:prSet>
      <dgm:spPr/>
    </dgm:pt>
    <dgm:pt modelId="{89E4B1D7-49D5-4450-86C5-4208813D79B4}" type="pres">
      <dgm:prSet presAssocID="{4BA10546-C185-4B47-862F-8BD81E923CAB}" presName="negSpace" presStyleCnt="0"/>
      <dgm:spPr/>
    </dgm:pt>
    <dgm:pt modelId="{70331C3C-2A5A-4A65-BBF4-14EBD2AC4DEF}" type="pres">
      <dgm:prSet presAssocID="{4BA10546-C185-4B47-862F-8BD81E923CAB}" presName="circle" presStyleLbl="node1" presStyleIdx="1" presStyleCnt="2" custScaleX="112323" custScaleY="158378"/>
      <dgm:spPr/>
      <dgm:t>
        <a:bodyPr/>
        <a:lstStyle/>
        <a:p>
          <a:endParaRPr lang="tr-TR"/>
        </a:p>
      </dgm:t>
    </dgm:pt>
  </dgm:ptLst>
  <dgm:cxnLst>
    <dgm:cxn modelId="{B4AD0832-CD82-4B78-B1F2-77650D0FD702}" type="presOf" srcId="{512793A3-DD5C-4900-A098-82429D43D921}" destId="{FB015442-4BBE-4601-A103-C78FDB7C5805}" srcOrd="0" destOrd="0" presId="urn:microsoft.com/office/officeart/2005/8/layout/hList9"/>
    <dgm:cxn modelId="{7120C957-D29B-4AB2-B164-3D6A6744AA28}" type="presOf" srcId="{5D837583-DB73-4C04-AC2C-F3A5D4186F14}" destId="{F63D041E-48AD-416D-8C5A-71176ECBD7EE}" srcOrd="0" destOrd="0" presId="urn:microsoft.com/office/officeart/2005/8/layout/hList9"/>
    <dgm:cxn modelId="{A18B70D9-0EAB-45E3-966E-E8CB027898A9}" type="presOf" srcId="{4BA10546-C185-4B47-862F-8BD81E923CAB}" destId="{70331C3C-2A5A-4A65-BBF4-14EBD2AC4DEF}" srcOrd="0" destOrd="0" presId="urn:microsoft.com/office/officeart/2005/8/layout/hList9"/>
    <dgm:cxn modelId="{A7C023F4-AB83-446C-9FAF-F6458DECAA5F}" srcId="{5D837583-DB73-4C04-AC2C-F3A5D4186F14}" destId="{512793A3-DD5C-4900-A098-82429D43D921}" srcOrd="0" destOrd="0" parTransId="{43D026E9-9BE9-4A72-8E79-ACDABFADAE6D}" sibTransId="{0AB845B1-A34A-41AC-8146-2E5FDCD264DC}"/>
    <dgm:cxn modelId="{B73898CE-CF47-464F-AFF0-FC7375DE2FB3}" srcId="{5D837583-DB73-4C04-AC2C-F3A5D4186F14}" destId="{4BA10546-C185-4B47-862F-8BD81E923CAB}" srcOrd="1" destOrd="0" parTransId="{8D3FE22B-F4A4-4928-890B-2D4D73AF61BF}" sibTransId="{DB6CE828-42BD-4148-9190-65A520539331}"/>
    <dgm:cxn modelId="{50AA1757-99CE-4B88-A048-8C3805D3980F}" type="presParOf" srcId="{F63D041E-48AD-416D-8C5A-71176ECBD7EE}" destId="{B3E7381A-6F41-4402-A2C3-C974EE13308C}" srcOrd="0" destOrd="0" presId="urn:microsoft.com/office/officeart/2005/8/layout/hList9"/>
    <dgm:cxn modelId="{06B8946D-1362-48E5-A960-45710ADBB4E5}" type="presParOf" srcId="{F63D041E-48AD-416D-8C5A-71176ECBD7EE}" destId="{36E8CFE3-6BC5-45B8-87BA-CAE7E27726B3}" srcOrd="1" destOrd="0" presId="urn:microsoft.com/office/officeart/2005/8/layout/hList9"/>
    <dgm:cxn modelId="{890939F4-8EB1-4014-A2DE-F66684479104}" type="presParOf" srcId="{36E8CFE3-6BC5-45B8-87BA-CAE7E27726B3}" destId="{2F69DB5D-BAE4-40F9-963C-F4DE7C2EEA48}" srcOrd="0" destOrd="0" presId="urn:microsoft.com/office/officeart/2005/8/layout/hList9"/>
    <dgm:cxn modelId="{14157B15-10F1-46BC-8342-F6414CBC56EE}" type="presParOf" srcId="{36E8CFE3-6BC5-45B8-87BA-CAE7E27726B3}" destId="{36D95CAF-5043-4DAF-BB97-AF0ED23D74D2}" srcOrd="1" destOrd="0" presId="urn:microsoft.com/office/officeart/2005/8/layout/hList9"/>
    <dgm:cxn modelId="{638719A1-29CC-4709-B3C4-049E9A4C5035}" type="presParOf" srcId="{36D95CAF-5043-4DAF-BB97-AF0ED23D74D2}" destId="{5E12487B-1511-4603-8D5B-1E31BEEDB42C}" srcOrd="0" destOrd="0" presId="urn:microsoft.com/office/officeart/2005/8/layout/hList9"/>
    <dgm:cxn modelId="{31BE84A8-0008-42ED-9825-0068A93F45A6}" type="presParOf" srcId="{36D95CAF-5043-4DAF-BB97-AF0ED23D74D2}" destId="{59633B0B-C23D-4DE1-AD81-880BB4B03A37}" srcOrd="1" destOrd="0" presId="urn:microsoft.com/office/officeart/2005/8/layout/hList9"/>
    <dgm:cxn modelId="{0F3FBD31-BBCB-4063-B668-8CEF87AA8D72}" type="presParOf" srcId="{F63D041E-48AD-416D-8C5A-71176ECBD7EE}" destId="{78035D25-98CB-49C0-8B3F-49B15FDF6FDF}" srcOrd="2" destOrd="0" presId="urn:microsoft.com/office/officeart/2005/8/layout/hList9"/>
    <dgm:cxn modelId="{2068B735-0240-496B-AC6F-9B85EC747E5E}" type="presParOf" srcId="{F63D041E-48AD-416D-8C5A-71176ECBD7EE}" destId="{FB015442-4BBE-4601-A103-C78FDB7C5805}" srcOrd="3" destOrd="0" presId="urn:microsoft.com/office/officeart/2005/8/layout/hList9"/>
    <dgm:cxn modelId="{8E0D55B1-64F0-400C-85A0-DB3625ACC6E0}" type="presParOf" srcId="{F63D041E-48AD-416D-8C5A-71176ECBD7EE}" destId="{C223CB18-9E57-46F2-8D86-FCABAA5EF567}" srcOrd="4" destOrd="0" presId="urn:microsoft.com/office/officeart/2005/8/layout/hList9"/>
    <dgm:cxn modelId="{9F49D4B1-EEBD-4644-9068-DE7E6AE14FED}" type="presParOf" srcId="{F63D041E-48AD-416D-8C5A-71176ECBD7EE}" destId="{7A0001BB-197C-4F64-9542-F27896A5A066}" srcOrd="5" destOrd="0" presId="urn:microsoft.com/office/officeart/2005/8/layout/hList9"/>
    <dgm:cxn modelId="{9C581978-40C6-4C5E-A147-122A75D87A68}" type="presParOf" srcId="{F63D041E-48AD-416D-8C5A-71176ECBD7EE}" destId="{F1976BCC-C0AC-4430-A8A6-B52CBDEFE13C}" srcOrd="6" destOrd="0" presId="urn:microsoft.com/office/officeart/2005/8/layout/hList9"/>
    <dgm:cxn modelId="{E0BE3F46-9374-420F-8F67-13E54E6200FE}" type="presParOf" srcId="{F1976BCC-C0AC-4430-A8A6-B52CBDEFE13C}" destId="{D7EF642D-E9B0-449F-AC8A-7B26150BF5F6}" srcOrd="0" destOrd="0" presId="urn:microsoft.com/office/officeart/2005/8/layout/hList9"/>
    <dgm:cxn modelId="{8C5422EA-3784-499F-AC76-E21DA134FC42}" type="presParOf" srcId="{F1976BCC-C0AC-4430-A8A6-B52CBDEFE13C}" destId="{85FCEFD3-2412-4CA0-9121-B0302E16524F}" srcOrd="1" destOrd="0" presId="urn:microsoft.com/office/officeart/2005/8/layout/hList9"/>
    <dgm:cxn modelId="{5F86C1CC-8FCC-4AD5-898C-B9F235CFF419}" type="presParOf" srcId="{85FCEFD3-2412-4CA0-9121-B0302E16524F}" destId="{B9179D75-37CB-4FEA-9186-F3FCC4B4EED1}" srcOrd="0" destOrd="0" presId="urn:microsoft.com/office/officeart/2005/8/layout/hList9"/>
    <dgm:cxn modelId="{5E2270C0-9B8A-49D6-9DD1-2DA5D5E24455}" type="presParOf" srcId="{85FCEFD3-2412-4CA0-9121-B0302E16524F}" destId="{9F3CA9B6-DC18-4017-8DFF-1446FC4745A2}" srcOrd="1" destOrd="0" presId="urn:microsoft.com/office/officeart/2005/8/layout/hList9"/>
    <dgm:cxn modelId="{111B040A-7597-4C10-8BD0-BFD51C6029FF}" type="presParOf" srcId="{F63D041E-48AD-416D-8C5A-71176ECBD7EE}" destId="{89E4B1D7-49D5-4450-86C5-4208813D79B4}" srcOrd="7" destOrd="0" presId="urn:microsoft.com/office/officeart/2005/8/layout/hList9"/>
    <dgm:cxn modelId="{534C8C83-C7C6-4518-8900-9E3D204BA4DB}" type="presParOf" srcId="{F63D041E-48AD-416D-8C5A-71176ECBD7EE}" destId="{70331C3C-2A5A-4A65-BBF4-14EBD2AC4DEF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7EDCCE-5802-4B3F-855D-5B1D41494DA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tr-TR"/>
        </a:p>
      </dgm:t>
    </dgm:pt>
    <dgm:pt modelId="{AAE0E49E-A05A-46AE-BCC0-6E5EAEC1699F}">
      <dgm:prSet/>
      <dgm:spPr/>
      <dgm:t>
        <a:bodyPr/>
        <a:lstStyle/>
        <a:p>
          <a:pPr rtl="0"/>
          <a:r>
            <a:rPr lang="tr-TR" smtClean="0"/>
            <a:t>Piller de doğaya atıldığında Kadmiyum içeren bileşikleri serbest duruma geçer ve suya karışır. Kadmiyum içeren zehirli su, gıda zinciri ve içme sularıyla insan vücuduna girebilir.</a:t>
          </a:r>
          <a:endParaRPr lang="tr-TR"/>
        </a:p>
      </dgm:t>
    </dgm:pt>
    <dgm:pt modelId="{70CA838E-27C7-4FDD-ABA4-F0F9E534DFF4}" type="parTrans" cxnId="{6EF02AB0-8CD2-4114-9370-701A295B8E9F}">
      <dgm:prSet/>
      <dgm:spPr/>
      <dgm:t>
        <a:bodyPr/>
        <a:lstStyle/>
        <a:p>
          <a:endParaRPr lang="tr-TR"/>
        </a:p>
      </dgm:t>
    </dgm:pt>
    <dgm:pt modelId="{6049939D-F499-41AA-A78B-06CDD14991C9}" type="sibTrans" cxnId="{6EF02AB0-8CD2-4114-9370-701A295B8E9F}">
      <dgm:prSet/>
      <dgm:spPr/>
      <dgm:t>
        <a:bodyPr/>
        <a:lstStyle/>
        <a:p>
          <a:endParaRPr lang="tr-TR"/>
        </a:p>
      </dgm:t>
    </dgm:pt>
    <dgm:pt modelId="{B435431A-0F95-442D-A104-2C13D43C6021}" type="pres">
      <dgm:prSet presAssocID="{987EDCCE-5802-4B3F-855D-5B1D41494D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CB5F988-6040-43DC-BD1B-27F22AF8A116}" type="pres">
      <dgm:prSet presAssocID="{AAE0E49E-A05A-46AE-BCC0-6E5EAEC1699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EF02AB0-8CD2-4114-9370-701A295B8E9F}" srcId="{987EDCCE-5802-4B3F-855D-5B1D41494DA4}" destId="{AAE0E49E-A05A-46AE-BCC0-6E5EAEC1699F}" srcOrd="0" destOrd="0" parTransId="{70CA838E-27C7-4FDD-ABA4-F0F9E534DFF4}" sibTransId="{6049939D-F499-41AA-A78B-06CDD14991C9}"/>
    <dgm:cxn modelId="{4906DBB0-E967-4BC2-95E4-5F0F28C016CA}" type="presOf" srcId="{AAE0E49E-A05A-46AE-BCC0-6E5EAEC1699F}" destId="{FCB5F988-6040-43DC-BD1B-27F22AF8A116}" srcOrd="0" destOrd="0" presId="urn:microsoft.com/office/officeart/2005/8/layout/vList2"/>
    <dgm:cxn modelId="{DD54148B-A069-4E20-8C44-05F583FC367A}" type="presOf" srcId="{987EDCCE-5802-4B3F-855D-5B1D41494DA4}" destId="{B435431A-0F95-442D-A104-2C13D43C6021}" srcOrd="0" destOrd="0" presId="urn:microsoft.com/office/officeart/2005/8/layout/vList2"/>
    <dgm:cxn modelId="{20785E8C-5E02-4443-9288-C7FC2BB1C44D}" type="presParOf" srcId="{B435431A-0F95-442D-A104-2C13D43C6021}" destId="{FCB5F988-6040-43DC-BD1B-27F22AF8A11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3d2#5" qsCatId="3D" csTypeId="urn:microsoft.com/office/officeart/2005/8/colors/accent6_4" csCatId="accent6" phldr="1"/>
      <dgm:spPr/>
      <dgm:t>
        <a:bodyPr/>
        <a:lstStyle/>
        <a:p>
          <a:endParaRPr lang="tr-TR"/>
        </a:p>
      </dgm:t>
    </dgm:pt>
    <dgm:pt modelId="{580A6D4E-1C46-47FD-ABCD-5EF48CA46B7C}">
      <dgm:prSet phldrT="[Metin]"/>
      <dgm:spPr>
        <a:xfrm>
          <a:off x="4185" y="1211628"/>
          <a:ext cx="4685585" cy="210270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dirty="0" smtClean="0">
              <a:latin typeface="Calibri"/>
              <a:ea typeface="+mn-ea"/>
              <a:cs typeface="+mn-cs"/>
            </a:rPr>
            <a:t>Organik Atıklar</a:t>
          </a:r>
          <a:endParaRPr lang="tr-TR" dirty="0">
            <a:latin typeface="Calibri"/>
            <a:ea typeface="+mn-ea"/>
            <a:cs typeface="+mn-cs"/>
          </a:endParaRPr>
        </a:p>
      </dgm:t>
    </dgm:pt>
    <dgm:pt modelId="{01B51910-E33E-461E-B492-3D94EDB27717}" type="parTrans" cxnId="{1F13B06E-D073-436C-8583-CFB585C6F867}">
      <dgm:prSet/>
      <dgm:spPr/>
      <dgm:t>
        <a:bodyPr/>
        <a:lstStyle/>
        <a:p>
          <a:endParaRPr lang="tr-TR"/>
        </a:p>
      </dgm:t>
    </dgm:pt>
    <dgm:pt modelId="{B34BBE5F-830A-45C8-B5D1-4D521A022751}" type="sibTrans" cxnId="{1F13B06E-D073-436C-8583-CFB585C6F867}">
      <dgm:prSet/>
      <dgm:spPr/>
      <dgm:t>
        <a:bodyPr/>
        <a:lstStyle/>
        <a:p>
          <a:endParaRPr lang="tr-TR"/>
        </a:p>
      </dgm:t>
    </dgm:pt>
    <dgm:pt modelId="{28EFFB32-14BD-48B7-80CF-E9666709D5BD}">
      <dgm:prSet phldrT="[Metin]"/>
      <dgm:spPr>
        <a:xfrm>
          <a:off x="4207608" y="1390358"/>
          <a:ext cx="4017806" cy="1745245"/>
        </a:xfrm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ysClr val="window" lastClr="FFFFFF"/>
          </a:contourClr>
        </a:sp3d>
      </dgm:spPr>
      <dgm:t>
        <a:bodyPr/>
        <a:lstStyle/>
        <a:p>
          <a:r>
            <a:rPr lang="tr-TR" dirty="0" err="1" smtClean="0">
              <a:latin typeface="Calibri"/>
              <a:ea typeface="+mn-ea"/>
              <a:cs typeface="+mn-cs"/>
            </a:rPr>
            <a:t>Kompost</a:t>
          </a:r>
          <a:endParaRPr lang="tr-TR" dirty="0" smtClean="0">
            <a:latin typeface="Calibri"/>
            <a:ea typeface="+mn-ea"/>
            <a:cs typeface="+mn-cs"/>
          </a:endParaRPr>
        </a:p>
        <a:p>
          <a:r>
            <a:rPr lang="tr-TR" dirty="0" smtClean="0">
              <a:latin typeface="Calibri"/>
              <a:ea typeface="+mn-ea"/>
              <a:cs typeface="+mn-cs"/>
            </a:rPr>
            <a:t>(Gübre)</a:t>
          </a:r>
          <a:endParaRPr lang="tr-TR" dirty="0">
            <a:latin typeface="Calibri"/>
            <a:ea typeface="+mn-ea"/>
            <a:cs typeface="+mn-cs"/>
          </a:endParaRPr>
        </a:p>
      </dgm:t>
    </dgm:pt>
    <dgm:pt modelId="{278841E5-DB49-49A9-A0E3-0CCCFE6C526D}" type="parTrans" cxnId="{67E87E7C-2D73-49B5-B1B7-F9D9BD94C6A3}">
      <dgm:prSet/>
      <dgm:spPr/>
      <dgm:t>
        <a:bodyPr/>
        <a:lstStyle/>
        <a:p>
          <a:endParaRPr lang="tr-TR"/>
        </a:p>
      </dgm:t>
    </dgm:pt>
    <dgm:pt modelId="{CD5B8BB3-599F-4348-BA93-43CD74628580}" type="sibTrans" cxnId="{67E87E7C-2D73-49B5-B1B7-F9D9BD94C6A3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42110902-87BC-4053-B477-D4E24DAAB205}" type="pres">
      <dgm:prSet presAssocID="{580A6D4E-1C46-47FD-ABCD-5EF48CA46B7C}" presName="horFlow" presStyleCnt="0"/>
      <dgm:spPr/>
      <dgm:t>
        <a:bodyPr/>
        <a:lstStyle/>
        <a:p>
          <a:endParaRPr lang="tr-TR"/>
        </a:p>
      </dgm:t>
    </dgm:pt>
    <dgm:pt modelId="{73F4824F-02EA-472D-919E-74234B17F61F}" type="pres">
      <dgm:prSet presAssocID="{580A6D4E-1C46-47FD-ABCD-5EF48CA46B7C}" presName="bigChev" presStyleLbl="node1" presStyleIdx="0" presStyleCnt="1" custScaleX="126332" custScaleY="141732"/>
      <dgm:spPr>
        <a:prstGeom prst="chevron">
          <a:avLst/>
        </a:prstGeom>
      </dgm:spPr>
      <dgm:t>
        <a:bodyPr/>
        <a:lstStyle/>
        <a:p>
          <a:endParaRPr lang="tr-TR"/>
        </a:p>
      </dgm:t>
    </dgm:pt>
    <dgm:pt modelId="{D89556FB-802A-4AFD-AA0A-63C31D574553}" type="pres">
      <dgm:prSet presAssocID="{278841E5-DB49-49A9-A0E3-0CCCFE6C526D}" presName="parTrans" presStyleCnt="0"/>
      <dgm:spPr/>
      <dgm:t>
        <a:bodyPr/>
        <a:lstStyle/>
        <a:p>
          <a:endParaRPr lang="tr-TR"/>
        </a:p>
      </dgm:t>
    </dgm:pt>
    <dgm:pt modelId="{8E64E329-53C6-44CB-8915-91B5F2A215BA}" type="pres">
      <dgm:prSet presAssocID="{28EFFB32-14BD-48B7-80CF-E9666709D5BD}" presName="node" presStyleLbl="alignAccFollowNode1" presStyleIdx="0" presStyleCnt="1" custScaleX="130515" custScaleY="14173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tr-TR"/>
        </a:p>
      </dgm:t>
    </dgm:pt>
  </dgm:ptLst>
  <dgm:cxnLst>
    <dgm:cxn modelId="{94FC157D-D0F0-47EA-8739-883F7238DE55}" type="presOf" srcId="{580A6D4E-1C46-47FD-ABCD-5EF48CA46B7C}" destId="{73F4824F-02EA-472D-919E-74234B17F61F}" srcOrd="0" destOrd="0" presId="urn:microsoft.com/office/officeart/2005/8/layout/lProcess3"/>
    <dgm:cxn modelId="{1F13B06E-D073-436C-8583-CFB585C6F867}" srcId="{372E7555-E29C-4706-942E-1E9EB8178ABB}" destId="{580A6D4E-1C46-47FD-ABCD-5EF48CA46B7C}" srcOrd="0" destOrd="0" parTransId="{01B51910-E33E-461E-B492-3D94EDB27717}" sibTransId="{B34BBE5F-830A-45C8-B5D1-4D521A022751}"/>
    <dgm:cxn modelId="{AF02DC29-4C0B-4233-8121-A325878BF5E2}" type="presOf" srcId="{372E7555-E29C-4706-942E-1E9EB8178ABB}" destId="{E0FAB40C-5635-49C0-94C7-323FFB8B37B7}" srcOrd="0" destOrd="0" presId="urn:microsoft.com/office/officeart/2005/8/layout/lProcess3"/>
    <dgm:cxn modelId="{67E87E7C-2D73-49B5-B1B7-F9D9BD94C6A3}" srcId="{580A6D4E-1C46-47FD-ABCD-5EF48CA46B7C}" destId="{28EFFB32-14BD-48B7-80CF-E9666709D5BD}" srcOrd="0" destOrd="0" parTransId="{278841E5-DB49-49A9-A0E3-0CCCFE6C526D}" sibTransId="{CD5B8BB3-599F-4348-BA93-43CD74628580}"/>
    <dgm:cxn modelId="{8D039DF6-D7C6-40F3-8348-5F633E492AAE}" type="presOf" srcId="{28EFFB32-14BD-48B7-80CF-E9666709D5BD}" destId="{8E64E329-53C6-44CB-8915-91B5F2A215BA}" srcOrd="0" destOrd="0" presId="urn:microsoft.com/office/officeart/2005/8/layout/lProcess3"/>
    <dgm:cxn modelId="{8E8817CC-D02A-446E-9035-D9DEFED4B26C}" type="presParOf" srcId="{E0FAB40C-5635-49C0-94C7-323FFB8B37B7}" destId="{42110902-87BC-4053-B477-D4E24DAAB205}" srcOrd="0" destOrd="0" presId="urn:microsoft.com/office/officeart/2005/8/layout/lProcess3"/>
    <dgm:cxn modelId="{EF020BBF-5555-48B2-BBB1-E4D22B166F49}" type="presParOf" srcId="{42110902-87BC-4053-B477-D4E24DAAB205}" destId="{73F4824F-02EA-472D-919E-74234B17F61F}" srcOrd="0" destOrd="0" presId="urn:microsoft.com/office/officeart/2005/8/layout/lProcess3"/>
    <dgm:cxn modelId="{CA5DD36F-CD62-4800-8FB6-33522359A589}" type="presParOf" srcId="{42110902-87BC-4053-B477-D4E24DAAB205}" destId="{D89556FB-802A-4AFD-AA0A-63C31D574553}" srcOrd="1" destOrd="0" presId="urn:microsoft.com/office/officeart/2005/8/layout/lProcess3"/>
    <dgm:cxn modelId="{AC3A9872-A245-4454-BF0A-20C14921B7C4}" type="presParOf" srcId="{42110902-87BC-4053-B477-D4E24DAAB205}" destId="{8E64E329-53C6-44CB-8915-91B5F2A215B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27B277-B502-49F4-A342-13A8D6903AEE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D4219BE-B16A-4EC8-A8AF-2D03B2EBB44A}">
      <dgm:prSet custT="1"/>
      <dgm:spPr/>
      <dgm:t>
        <a:bodyPr/>
        <a:lstStyle/>
        <a:p>
          <a:pPr rtl="0"/>
          <a:r>
            <a:rPr lang="tr-TR" sz="1600" b="1" dirty="0" smtClean="0"/>
            <a:t>Mikroorganizma adı verilen ve çoğunluğu gözle görülmeyen canlıların, ortamın oksijenini kullanarak çöp içerisindeki organik maddeleri biyokimyasal yollarla ayrıştırmasıdır.</a:t>
          </a:r>
          <a:endParaRPr lang="tr-TR" sz="1600" b="1" dirty="0"/>
        </a:p>
      </dgm:t>
    </dgm:pt>
    <dgm:pt modelId="{4F4EDA4C-E748-4417-B271-6F9984B70625}" type="parTrans" cxnId="{7AD1F6E3-CC35-46D3-A026-C77DBB8BD96D}">
      <dgm:prSet/>
      <dgm:spPr/>
      <dgm:t>
        <a:bodyPr/>
        <a:lstStyle/>
        <a:p>
          <a:endParaRPr lang="tr-TR"/>
        </a:p>
      </dgm:t>
    </dgm:pt>
    <dgm:pt modelId="{1D584CF8-EA41-433F-9733-665862968322}" type="sibTrans" cxnId="{7AD1F6E3-CC35-46D3-A026-C77DBB8BD96D}">
      <dgm:prSet/>
      <dgm:spPr/>
      <dgm:t>
        <a:bodyPr/>
        <a:lstStyle/>
        <a:p>
          <a:endParaRPr lang="tr-TR"/>
        </a:p>
      </dgm:t>
    </dgm:pt>
    <dgm:pt modelId="{E3714EC8-A680-4152-BA5E-DC6A0EC0CC1D}" type="pres">
      <dgm:prSet presAssocID="{2527B277-B502-49F4-A342-13A8D6903A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9920D6D-AB4B-4918-8451-CE64FFED75B9}" type="pres">
      <dgm:prSet presAssocID="{2527B277-B502-49F4-A342-13A8D6903AEE}" presName="dummy" presStyleCnt="0"/>
      <dgm:spPr/>
    </dgm:pt>
    <dgm:pt modelId="{8393947B-5CD1-493F-9DA9-E008542932A1}" type="pres">
      <dgm:prSet presAssocID="{2527B277-B502-49F4-A342-13A8D6903AEE}" presName="linH" presStyleCnt="0"/>
      <dgm:spPr/>
    </dgm:pt>
    <dgm:pt modelId="{9A41997E-3EFB-47C3-8FD0-5D13EED5921A}" type="pres">
      <dgm:prSet presAssocID="{2527B277-B502-49F4-A342-13A8D6903AEE}" presName="padding1" presStyleCnt="0"/>
      <dgm:spPr/>
    </dgm:pt>
    <dgm:pt modelId="{63D0F884-A36C-44AE-B62F-3519B8E87773}" type="pres">
      <dgm:prSet presAssocID="{FD4219BE-B16A-4EC8-A8AF-2D03B2EBB44A}" presName="linV" presStyleCnt="0"/>
      <dgm:spPr/>
    </dgm:pt>
    <dgm:pt modelId="{2A7FBA62-2B65-4BDC-8A55-4D8751A571C1}" type="pres">
      <dgm:prSet presAssocID="{FD4219BE-B16A-4EC8-A8AF-2D03B2EBB44A}" presName="spVertical1" presStyleCnt="0"/>
      <dgm:spPr/>
    </dgm:pt>
    <dgm:pt modelId="{1311A649-6B70-46BA-A594-6F6BC3DB71DF}" type="pres">
      <dgm:prSet presAssocID="{FD4219BE-B16A-4EC8-A8AF-2D03B2EBB44A}" presName="parTx" presStyleLbl="revTx" presStyleIdx="0" presStyleCnt="1" custScaleX="144068" custScaleY="384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EA6CB5-FF62-4CD8-932E-501E92AE25FE}" type="pres">
      <dgm:prSet presAssocID="{FD4219BE-B16A-4EC8-A8AF-2D03B2EBB44A}" presName="spVertical2" presStyleCnt="0"/>
      <dgm:spPr/>
    </dgm:pt>
    <dgm:pt modelId="{0454349A-63B8-4970-8FF9-1A8A6AE22BA1}" type="pres">
      <dgm:prSet presAssocID="{FD4219BE-B16A-4EC8-A8AF-2D03B2EBB44A}" presName="spVertical3" presStyleCnt="0"/>
      <dgm:spPr/>
    </dgm:pt>
    <dgm:pt modelId="{3F99B5A0-E04B-414F-8EE0-BFBE2F88FFA0}" type="pres">
      <dgm:prSet presAssocID="{2527B277-B502-49F4-A342-13A8D6903AEE}" presName="padding2" presStyleCnt="0"/>
      <dgm:spPr/>
    </dgm:pt>
    <dgm:pt modelId="{B3A3E291-CB40-4B63-9D28-8E56DC1E7D5E}" type="pres">
      <dgm:prSet presAssocID="{2527B277-B502-49F4-A342-13A8D6903AEE}" presName="negArrow" presStyleCnt="0"/>
      <dgm:spPr/>
    </dgm:pt>
    <dgm:pt modelId="{78C853C8-BF67-4C4A-B872-47613F0D2A07}" type="pres">
      <dgm:prSet presAssocID="{2527B277-B502-49F4-A342-13A8D6903AEE}" presName="backgroundArrow" presStyleLbl="node1" presStyleIdx="0" presStyleCnt="1" custScaleY="193966" custLinFactNeighborX="4870" custLinFactNeighborY="25733"/>
      <dgm:spPr/>
    </dgm:pt>
  </dgm:ptLst>
  <dgm:cxnLst>
    <dgm:cxn modelId="{5E0076B4-CE73-4BE6-AEB7-1B4D0064DCB3}" type="presOf" srcId="{FD4219BE-B16A-4EC8-A8AF-2D03B2EBB44A}" destId="{1311A649-6B70-46BA-A594-6F6BC3DB71DF}" srcOrd="0" destOrd="0" presId="urn:microsoft.com/office/officeart/2005/8/layout/hProcess3"/>
    <dgm:cxn modelId="{42F678C3-9A69-47B5-8F55-DD30D6244931}" type="presOf" srcId="{2527B277-B502-49F4-A342-13A8D6903AEE}" destId="{E3714EC8-A680-4152-BA5E-DC6A0EC0CC1D}" srcOrd="0" destOrd="0" presId="urn:microsoft.com/office/officeart/2005/8/layout/hProcess3"/>
    <dgm:cxn modelId="{7AD1F6E3-CC35-46D3-A026-C77DBB8BD96D}" srcId="{2527B277-B502-49F4-A342-13A8D6903AEE}" destId="{FD4219BE-B16A-4EC8-A8AF-2D03B2EBB44A}" srcOrd="0" destOrd="0" parTransId="{4F4EDA4C-E748-4417-B271-6F9984B70625}" sibTransId="{1D584CF8-EA41-433F-9733-665862968322}"/>
    <dgm:cxn modelId="{F19EA371-DE97-4064-AC0C-5DCB6A89C3D7}" type="presParOf" srcId="{E3714EC8-A680-4152-BA5E-DC6A0EC0CC1D}" destId="{49920D6D-AB4B-4918-8451-CE64FFED75B9}" srcOrd="0" destOrd="0" presId="urn:microsoft.com/office/officeart/2005/8/layout/hProcess3"/>
    <dgm:cxn modelId="{D5DEA03F-F5C8-4EC2-BA82-E7019CE388AC}" type="presParOf" srcId="{E3714EC8-A680-4152-BA5E-DC6A0EC0CC1D}" destId="{8393947B-5CD1-493F-9DA9-E008542932A1}" srcOrd="1" destOrd="0" presId="urn:microsoft.com/office/officeart/2005/8/layout/hProcess3"/>
    <dgm:cxn modelId="{E758CF06-DFA9-4C28-95A1-03653656B27B}" type="presParOf" srcId="{8393947B-5CD1-493F-9DA9-E008542932A1}" destId="{9A41997E-3EFB-47C3-8FD0-5D13EED5921A}" srcOrd="0" destOrd="0" presId="urn:microsoft.com/office/officeart/2005/8/layout/hProcess3"/>
    <dgm:cxn modelId="{6AFD872F-7C58-44D1-A7BE-A5EB8A008BD5}" type="presParOf" srcId="{8393947B-5CD1-493F-9DA9-E008542932A1}" destId="{63D0F884-A36C-44AE-B62F-3519B8E87773}" srcOrd="1" destOrd="0" presId="urn:microsoft.com/office/officeart/2005/8/layout/hProcess3"/>
    <dgm:cxn modelId="{CB30ACDF-2A07-4BED-95C8-DCDF292C9910}" type="presParOf" srcId="{63D0F884-A36C-44AE-B62F-3519B8E87773}" destId="{2A7FBA62-2B65-4BDC-8A55-4D8751A571C1}" srcOrd="0" destOrd="0" presId="urn:microsoft.com/office/officeart/2005/8/layout/hProcess3"/>
    <dgm:cxn modelId="{287204AF-15CF-4383-8D62-CA733266A9B1}" type="presParOf" srcId="{63D0F884-A36C-44AE-B62F-3519B8E87773}" destId="{1311A649-6B70-46BA-A594-6F6BC3DB71DF}" srcOrd="1" destOrd="0" presId="urn:microsoft.com/office/officeart/2005/8/layout/hProcess3"/>
    <dgm:cxn modelId="{57AA2532-0F00-43CD-BA29-28852C038986}" type="presParOf" srcId="{63D0F884-A36C-44AE-B62F-3519B8E87773}" destId="{B6EA6CB5-FF62-4CD8-932E-501E92AE25FE}" srcOrd="2" destOrd="0" presId="urn:microsoft.com/office/officeart/2005/8/layout/hProcess3"/>
    <dgm:cxn modelId="{11D0CB8C-46AD-4F8A-8DE0-ECA0DD460B48}" type="presParOf" srcId="{63D0F884-A36C-44AE-B62F-3519B8E87773}" destId="{0454349A-63B8-4970-8FF9-1A8A6AE22BA1}" srcOrd="3" destOrd="0" presId="urn:microsoft.com/office/officeart/2005/8/layout/hProcess3"/>
    <dgm:cxn modelId="{AD4A4B64-09A1-4FCE-A153-624A8B9F0373}" type="presParOf" srcId="{8393947B-5CD1-493F-9DA9-E008542932A1}" destId="{3F99B5A0-E04B-414F-8EE0-BFBE2F88FFA0}" srcOrd="2" destOrd="0" presId="urn:microsoft.com/office/officeart/2005/8/layout/hProcess3"/>
    <dgm:cxn modelId="{6ADDE982-36BD-45C7-811E-57618C284737}" type="presParOf" srcId="{8393947B-5CD1-493F-9DA9-E008542932A1}" destId="{B3A3E291-CB40-4B63-9D28-8E56DC1E7D5E}" srcOrd="3" destOrd="0" presId="urn:microsoft.com/office/officeart/2005/8/layout/hProcess3"/>
    <dgm:cxn modelId="{A33CDCDA-2BFF-48E8-B092-D926E4473DF4}" type="presParOf" srcId="{8393947B-5CD1-493F-9DA9-E008542932A1}" destId="{78C853C8-BF67-4C4A-B872-47613F0D2A0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3DB9B-3E7E-4D39-AE44-189152DDF01A}">
      <dsp:nvSpPr>
        <dsp:cNvPr id="0" name=""/>
        <dsp:cNvSpPr/>
      </dsp:nvSpPr>
      <dsp:spPr>
        <a:xfrm>
          <a:off x="3536" y="0"/>
          <a:ext cx="405050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Granül halindeki kauçuk içine kimyasal maddeler eklenerek pişirilip kullanıldığı gibi bir kısmı da farklı renk ve desenlerde döşemelik </a:t>
          </a:r>
          <a:r>
            <a:rPr lang="tr-TR" sz="1600" b="1" kern="1200" dirty="0" smtClean="0">
              <a:solidFill>
                <a:srgbClr val="FF0000"/>
              </a:solidFill>
            </a:rPr>
            <a:t>karolar ve kilitli parke taşları </a:t>
          </a:r>
          <a:r>
            <a:rPr lang="tr-TR" sz="1600" b="1" kern="1200" dirty="0" smtClean="0">
              <a:solidFill>
                <a:schemeClr val="tx1"/>
              </a:solidFill>
            </a:rPr>
            <a:t>haline getirilir. Bu yumuşak lastik karolar parklara döşenir ve çocuklarımızın özgürce koşup oynayacağı güvenli zeminlere dönüşür.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3536" y="1810385"/>
        <a:ext cx="4050506" cy="1810385"/>
      </dsp:txXfrm>
    </dsp:sp>
    <dsp:sp modelId="{2EA87D2A-42A2-4129-8200-CEC7E0DBCA61}">
      <dsp:nvSpPr>
        <dsp:cNvPr id="0" name=""/>
        <dsp:cNvSpPr/>
      </dsp:nvSpPr>
      <dsp:spPr>
        <a:xfrm>
          <a:off x="374825" y="149456"/>
          <a:ext cx="3307928" cy="175134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01FDDE-3EC5-4522-A301-B89507F640D7}">
      <dsp:nvSpPr>
        <dsp:cNvPr id="0" name=""/>
        <dsp:cNvSpPr/>
      </dsp:nvSpPr>
      <dsp:spPr>
        <a:xfrm>
          <a:off x="4179081" y="0"/>
          <a:ext cx="405050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Ömrünü tamamlamış lastiklerden elde edilen granül ve toz haline getirilen kauçuk hammadde </a:t>
          </a:r>
          <a:r>
            <a:rPr lang="tr-TR" sz="1600" b="1" kern="1200" dirty="0" err="1" smtClean="0"/>
            <a:t>regrasyon</a:t>
          </a:r>
          <a:r>
            <a:rPr lang="tr-TR" sz="1600" b="1" kern="1200" dirty="0" smtClean="0"/>
            <a:t> alanlarında da önemli bir işlev görür. </a:t>
          </a:r>
          <a:r>
            <a:rPr lang="tr-TR" sz="1600" b="1" kern="1200" dirty="0" smtClean="0">
              <a:solidFill>
                <a:srgbClr val="FF0000"/>
              </a:solidFill>
            </a:rPr>
            <a:t>Yürüyüş yollarına spor sahalarına döşenebilir. Kentlerin peyzaj alanlarında kullanabilir, tenis sahaları, suni çim futbol sahaları</a:t>
          </a:r>
          <a:r>
            <a:rPr lang="tr-TR" sz="1600" b="1" kern="1200" dirty="0" smtClean="0"/>
            <a:t> olarak karşımıza çıkabilir. </a:t>
          </a:r>
          <a:endParaRPr lang="tr-TR" sz="1600" b="1" kern="1200" dirty="0"/>
        </a:p>
      </dsp:txBody>
      <dsp:txXfrm>
        <a:off x="4179081" y="1810385"/>
        <a:ext cx="4050506" cy="1810385"/>
      </dsp:txXfrm>
    </dsp:sp>
    <dsp:sp modelId="{9B8ED028-12D4-4F67-B7C2-04A947FE2B47}">
      <dsp:nvSpPr>
        <dsp:cNvPr id="0" name=""/>
        <dsp:cNvSpPr/>
      </dsp:nvSpPr>
      <dsp:spPr>
        <a:xfrm>
          <a:off x="4978899" y="271557"/>
          <a:ext cx="2443821" cy="150714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999E7D-007E-43AE-BEA1-9ACF824A7619}">
      <dsp:nvSpPr>
        <dsp:cNvPr id="0" name=""/>
        <dsp:cNvSpPr/>
      </dsp:nvSpPr>
      <dsp:spPr>
        <a:xfrm>
          <a:off x="329183" y="3620770"/>
          <a:ext cx="7571232" cy="678894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2487B-1511-4603-8D5B-1E31BEEDB42C}">
      <dsp:nvSpPr>
        <dsp:cNvPr id="0" name=""/>
        <dsp:cNvSpPr/>
      </dsp:nvSpPr>
      <dsp:spPr>
        <a:xfrm>
          <a:off x="1874865" y="1997173"/>
          <a:ext cx="1758901" cy="12584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15442-4BBE-4601-A103-C78FDB7C5805}">
      <dsp:nvSpPr>
        <dsp:cNvPr id="0" name=""/>
        <dsp:cNvSpPr/>
      </dsp:nvSpPr>
      <dsp:spPr>
        <a:xfrm>
          <a:off x="128365" y="806152"/>
          <a:ext cx="2039106" cy="29136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Karayollarında asfalt katkı maddesi olarak görev görür.</a:t>
          </a:r>
          <a:endParaRPr lang="tr-TR" sz="1900" kern="1200" dirty="0"/>
        </a:p>
      </dsp:txBody>
      <dsp:txXfrm>
        <a:off x="426985" y="1232847"/>
        <a:ext cx="1441866" cy="2060268"/>
      </dsp:txXfrm>
    </dsp:sp>
    <dsp:sp modelId="{B9179D75-37CB-4FEA-9186-F3FCC4B4EED1}">
      <dsp:nvSpPr>
        <dsp:cNvPr id="0" name=""/>
        <dsp:cNvSpPr/>
      </dsp:nvSpPr>
      <dsp:spPr>
        <a:xfrm>
          <a:off x="5940280" y="1859020"/>
          <a:ext cx="1760792" cy="1581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31C3C-2A5A-4A65-BBF4-14EBD2AC4DEF}">
      <dsp:nvSpPr>
        <dsp:cNvPr id="0" name=""/>
        <dsp:cNvSpPr/>
      </dsp:nvSpPr>
      <dsp:spPr>
        <a:xfrm>
          <a:off x="4182530" y="806152"/>
          <a:ext cx="1913741" cy="2698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Lastik ayakkabıya ve bota dönüşür.</a:t>
          </a:r>
          <a:endParaRPr lang="tr-TR" sz="1900" kern="1200" dirty="0"/>
        </a:p>
      </dsp:txBody>
      <dsp:txXfrm>
        <a:off x="4462791" y="1201326"/>
        <a:ext cx="1353219" cy="19080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5F988-6040-43DC-BD1B-27F22AF8A116}">
      <dsp:nvSpPr>
        <dsp:cNvPr id="0" name=""/>
        <dsp:cNvSpPr/>
      </dsp:nvSpPr>
      <dsp:spPr>
        <a:xfrm>
          <a:off x="0" y="79334"/>
          <a:ext cx="7272338" cy="12097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smtClean="0"/>
            <a:t>Piller de doğaya atıldığında Kadmiyum içeren bileşikleri serbest duruma geçer ve suya karışır. Kadmiyum içeren zehirli su, gıda zinciri ve içme sularıyla insan vücuduna girebilir.</a:t>
          </a:r>
          <a:endParaRPr lang="tr-TR" sz="2200" kern="1200"/>
        </a:p>
      </dsp:txBody>
      <dsp:txXfrm>
        <a:off x="59057" y="138391"/>
        <a:ext cx="7154224" cy="10916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4824F-02EA-472D-919E-74234B17F61F}">
      <dsp:nvSpPr>
        <dsp:cNvPr id="0" name=""/>
        <dsp:cNvSpPr/>
      </dsp:nvSpPr>
      <dsp:spPr>
        <a:xfrm>
          <a:off x="2532" y="1106425"/>
          <a:ext cx="2834772" cy="1272133"/>
        </a:xfrm>
        <a:prstGeom prst="chevron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dirty="0" smtClean="0">
              <a:latin typeface="Calibri"/>
              <a:ea typeface="+mn-ea"/>
              <a:cs typeface="+mn-cs"/>
            </a:rPr>
            <a:t>Organik Atıklar</a:t>
          </a:r>
          <a:endParaRPr lang="tr-TR" sz="3800" kern="1200" dirty="0">
            <a:latin typeface="Calibri"/>
            <a:ea typeface="+mn-ea"/>
            <a:cs typeface="+mn-cs"/>
          </a:endParaRPr>
        </a:p>
      </dsp:txBody>
      <dsp:txXfrm>
        <a:off x="638599" y="1106425"/>
        <a:ext cx="1562639" cy="1272133"/>
      </dsp:txXfrm>
    </dsp:sp>
    <dsp:sp modelId="{8E64E329-53C6-44CB-8915-91B5F2A215BA}">
      <dsp:nvSpPr>
        <dsp:cNvPr id="0" name=""/>
        <dsp:cNvSpPr/>
      </dsp:nvSpPr>
      <dsp:spPr>
        <a:xfrm>
          <a:off x="2545596" y="1214556"/>
          <a:ext cx="2430766" cy="1055870"/>
        </a:xfrm>
        <a:prstGeom prst="chevron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err="1" smtClean="0">
              <a:latin typeface="Calibri"/>
              <a:ea typeface="+mn-ea"/>
              <a:cs typeface="+mn-cs"/>
            </a:rPr>
            <a:t>Kompost</a:t>
          </a:r>
          <a:endParaRPr lang="tr-TR" sz="2900" kern="1200" dirty="0" smtClean="0">
            <a:latin typeface="Calibri"/>
            <a:ea typeface="+mn-ea"/>
            <a:cs typeface="+mn-cs"/>
          </a:endParaRP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smtClean="0">
              <a:latin typeface="Calibri"/>
              <a:ea typeface="+mn-ea"/>
              <a:cs typeface="+mn-cs"/>
            </a:rPr>
            <a:t>(Gübre)</a:t>
          </a:r>
          <a:endParaRPr lang="tr-TR" sz="2900" kern="1200" dirty="0">
            <a:latin typeface="Calibri"/>
            <a:ea typeface="+mn-ea"/>
            <a:cs typeface="+mn-cs"/>
          </a:endParaRPr>
        </a:p>
      </dsp:txBody>
      <dsp:txXfrm>
        <a:off x="3073531" y="1214556"/>
        <a:ext cx="1374896" cy="10558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853C8-BF67-4C4A-B872-47613F0D2A07}">
      <dsp:nvSpPr>
        <dsp:cNvPr id="0" name=""/>
        <dsp:cNvSpPr/>
      </dsp:nvSpPr>
      <dsp:spPr>
        <a:xfrm>
          <a:off x="0" y="901660"/>
          <a:ext cx="4114800" cy="2765964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1A649-6B70-46BA-A594-6F6BC3DB71DF}">
      <dsp:nvSpPr>
        <dsp:cNvPr id="0" name=""/>
        <dsp:cNvSpPr/>
      </dsp:nvSpPr>
      <dsp:spPr>
        <a:xfrm>
          <a:off x="334023" y="891207"/>
          <a:ext cx="3369296" cy="2743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Mikroorganizma adı verilen ve çoğunluğu gözle görülmeyen canlıların, ortamın oksijenini kullanarak çöp içerisindeki organik maddeleri biyokimyasal yollarla ayrıştırmasıdır.</a:t>
          </a:r>
          <a:endParaRPr lang="tr-TR" sz="1600" b="1" kern="1200" dirty="0"/>
        </a:p>
      </dsp:txBody>
      <dsp:txXfrm>
        <a:off x="334023" y="891207"/>
        <a:ext cx="3369296" cy="2743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5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DB9D2-BA98-4EA5-B5F6-C619450D28A0}" type="datetimeFigureOut">
              <a:rPr lang="tr-TR" smtClean="0"/>
              <a:pPr/>
              <a:t>22.04.2019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B7B4B-511E-4709-BE7A-594D09E0FAA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0152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C90C7-703A-4117-921F-3D325128F952}" type="datetimeFigureOut">
              <a:rPr lang="tr-TR" smtClean="0"/>
              <a:pPr/>
              <a:t>22.04.2019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768F6-0CA8-4522-96B3-4F4C10C00FA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48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  <p:sp>
        <p:nvSpPr>
          <p:cNvPr id="2970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C1BCEBC-B6F1-4A95-A876-D1763FABD887}" type="slidenum">
              <a:rPr lang="tr-TR" smtClean="0"/>
              <a:pPr/>
              <a:t>3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2069993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tr-TR" smtClean="0"/>
              <a:pPr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6195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Kullanılmış kağıdın tekrar kâğıt imalatında kullanılması hava kirliliğini %74-94, su kirliliğini %35, su kullanımını %45 azaltabilmektedir. Örneğin bir ton atık kağıdın kâğıt hamuruna katılmasıyla 8 ağacın kesilmesi önlenebilmektedir.</a:t>
            </a:r>
          </a:p>
          <a:p>
            <a:endParaRPr lang="tr-TR" dirty="0" smtClean="0"/>
          </a:p>
          <a:p>
            <a:r>
              <a:rPr lang="tr-TR" dirty="0" smtClean="0"/>
              <a:t>Geri kazanılmayan kağıtlar</a:t>
            </a:r>
          </a:p>
          <a:p>
            <a:r>
              <a:rPr lang="tr-TR" dirty="0" smtClean="0"/>
              <a:t>Yağlı kağıtlar ve plastik içeren kağıt ambalajlar</a:t>
            </a:r>
          </a:p>
          <a:p>
            <a:r>
              <a:rPr lang="tr-TR" dirty="0" smtClean="0"/>
              <a:t>Fotoğraflar</a:t>
            </a:r>
          </a:p>
          <a:p>
            <a:r>
              <a:rPr lang="tr-TR" dirty="0" smtClean="0"/>
              <a:t>Hijyenik kağıtlar (kağıt mendil, kağıt havlu)</a:t>
            </a:r>
          </a:p>
          <a:p>
            <a:r>
              <a:rPr lang="tr-TR" dirty="0" smtClean="0"/>
              <a:t>Alüminyum veya folyo bileşimli kağıt ambalajlar</a:t>
            </a:r>
          </a:p>
          <a:p>
            <a:r>
              <a:rPr lang="tr-TR" dirty="0" smtClean="0"/>
              <a:t>Karbon kağıdı</a:t>
            </a:r>
          </a:p>
          <a:p>
            <a:r>
              <a:rPr lang="tr-TR" dirty="0" smtClean="0"/>
              <a:t>Duvar </a:t>
            </a:r>
            <a:r>
              <a:rPr lang="tr-TR" dirty="0" err="1" smtClean="0"/>
              <a:t>kağıd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580D-4192-4B1F-A6BF-FD27232585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0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96260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0E0513-779E-494D-BF1A-890B9A521959}" type="slidenum">
              <a:rPr lang="en-US" altLang="tr-TR" sz="1200"/>
              <a:pPr/>
              <a:t>18</a:t>
            </a:fld>
            <a:endParaRPr lang="en-US" altLang="tr-TR" sz="1200"/>
          </a:p>
        </p:txBody>
      </p:sp>
    </p:spTree>
    <p:extLst>
      <p:ext uri="{BB962C8B-B14F-4D97-AF65-F5344CB8AC3E}">
        <p14:creationId xmlns:p14="http://schemas.microsoft.com/office/powerpoint/2010/main" val="387135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6ADA3-24DD-46F9-987F-1243BC495968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345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8BB82-0395-48DD-8441-030039E568C1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518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B619-9A07-4CA8-8B66-8F40E68E7333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8972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0641C-BBF7-4A07-B4D0-A6652B288313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756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2A679-542B-49AA-8A55-CE3578958475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997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1AF4-22BD-49CA-AB81-4CC0DFC4E8B4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494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D7F9-833C-443A-A6E3-DE33F4DAB4B7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58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F13B-2865-43BC-BE29-9F0B6F17E6A6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205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4847-FD8A-4E2D-8729-FE9E3F66D577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24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177F-C7E5-4C68-B820-6B7049B9ABEE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792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1E3A-B59C-469F-9FD5-705D66DB433E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902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F8EA0-53CC-4D80-BA61-7B342FA5C803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284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28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JOJeNJ5cJM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sifiratikyarismasi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illi eÄitim bakanlÄ±ÄÄ± amblemi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93" y="359528"/>
            <a:ext cx="1367183" cy="136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§evre ve Åehircilik bakanlÄ±ÄÄ± amblemi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81" y="359528"/>
            <a:ext cx="1367611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684595" y="1949347"/>
            <a:ext cx="7774807" cy="13681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>
                <a:solidFill>
                  <a:srgbClr val="002060"/>
                </a:solidFill>
              </a:rPr>
              <a:t>SIFIR ATIK YAKLAŞIMI VE </a:t>
            </a:r>
            <a:br>
              <a:rPr lang="tr-TR" sz="4000" b="1" dirty="0">
                <a:solidFill>
                  <a:srgbClr val="002060"/>
                </a:solidFill>
              </a:rPr>
            </a:br>
            <a:r>
              <a:rPr lang="tr-TR" sz="4000" b="1" dirty="0">
                <a:solidFill>
                  <a:srgbClr val="002060"/>
                </a:solidFill>
              </a:rPr>
              <a:t>SIFIR ATIK UYGULAMALARI</a:t>
            </a:r>
          </a:p>
        </p:txBody>
      </p:sp>
      <p:pic>
        <p:nvPicPr>
          <p:cNvPr id="2056" name="Picture 8" descr="SIFIR ATIK amblemi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452" y="452955"/>
            <a:ext cx="2490689" cy="11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du amblemi ile ilgili gÃ¶rsel sonu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20" y="259977"/>
            <a:ext cx="1776744" cy="177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81806"/>
            <a:ext cx="9144000" cy="77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 Metin kutusu"/>
          <p:cNvSpPr txBox="1"/>
          <p:nvPr/>
        </p:nvSpPr>
        <p:spPr>
          <a:xfrm>
            <a:off x="181002" y="6212087"/>
            <a:ext cx="8781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sifiratik.gov.tr                  atikyonetimi.sdu.edu.tr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9" y="3352376"/>
            <a:ext cx="7950813" cy="26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565678" y="6088314"/>
            <a:ext cx="2048364" cy="363521"/>
          </a:xfrm>
        </p:spPr>
        <p:txBody>
          <a:bodyPr/>
          <a:lstStyle/>
          <a:p>
            <a:fld id="{DC710795-060D-43FE-B955-76DCA380755E}" type="datetime4">
              <a:rPr lang="tr-TR" smtClean="0"/>
              <a:pPr/>
              <a:t>22 Nisan 2019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394978" y="6088314"/>
            <a:ext cx="2048364" cy="363521"/>
          </a:xfrm>
        </p:spPr>
        <p:txBody>
          <a:bodyPr/>
          <a:lstStyle/>
          <a:p>
            <a:fld id="{9CD8D479-8942-46E8-A226-A4E01F7A105C}" type="slidenum">
              <a:rPr lang="tr-TR" smtClean="0"/>
              <a:pPr/>
              <a:t>10</a:t>
            </a:fld>
            <a:endParaRPr lang="tr-TR" dirty="0"/>
          </a:p>
        </p:txBody>
      </p:sp>
      <p:pic>
        <p:nvPicPr>
          <p:cNvPr id="13" name="Picture 1" descr="C:\Users\Nazli\Documents\sunumlaricinfotolar\whitepaperbaly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26" y="2852548"/>
            <a:ext cx="1114362" cy="835772"/>
          </a:xfrm>
          <a:prstGeom prst="rect">
            <a:avLst/>
          </a:prstGeom>
          <a:noFill/>
        </p:spPr>
      </p:pic>
      <p:sp>
        <p:nvSpPr>
          <p:cNvPr id="14" name="4 Başlık"/>
          <p:cNvSpPr txBox="1">
            <a:spLocks noGrp="1"/>
          </p:cNvSpPr>
          <p:nvPr>
            <p:ph type="title"/>
          </p:nvPr>
        </p:nvSpPr>
        <p:spPr>
          <a:xfrm>
            <a:off x="324435" y="1524441"/>
            <a:ext cx="1998738" cy="2367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METAL GERİ DÖNÜŞÜMÜ</a:t>
            </a:r>
          </a:p>
        </p:txBody>
      </p:sp>
      <p:pic>
        <p:nvPicPr>
          <p:cNvPr id="15" name="Picture 2" descr="C:\Users\Nazli\Documents\sunumlaricinfotolar\aluminyumc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5663" y="1772527"/>
            <a:ext cx="703189" cy="741189"/>
          </a:xfrm>
          <a:prstGeom prst="rect">
            <a:avLst/>
          </a:prstGeom>
          <a:noFill/>
        </p:spPr>
      </p:pic>
      <p:pic>
        <p:nvPicPr>
          <p:cNvPr id="16" name="Picture 3" descr="C:\Users\Nazli\Documents\sunumlaricinfotolar\aluminyumwind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46" y="4219601"/>
            <a:ext cx="895541" cy="1017079"/>
          </a:xfrm>
          <a:prstGeom prst="rect">
            <a:avLst/>
          </a:prstGeom>
          <a:noFill/>
        </p:spPr>
      </p:pic>
      <p:sp>
        <p:nvSpPr>
          <p:cNvPr id="17" name="16 Metin kutusu"/>
          <p:cNvSpPr txBox="1"/>
          <p:nvPr/>
        </p:nvSpPr>
        <p:spPr>
          <a:xfrm>
            <a:off x="636558" y="2467878"/>
            <a:ext cx="1546953" cy="22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Alüminyum Kutu</a:t>
            </a:r>
          </a:p>
        </p:txBody>
      </p:sp>
      <p:sp>
        <p:nvSpPr>
          <p:cNvPr id="18" name="17 Metin kutusu"/>
          <p:cNvSpPr txBox="1"/>
          <p:nvPr/>
        </p:nvSpPr>
        <p:spPr>
          <a:xfrm>
            <a:off x="869764" y="3680441"/>
            <a:ext cx="1074848" cy="505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Balyalanmış Alüminyum Kutular</a:t>
            </a:r>
          </a:p>
        </p:txBody>
      </p:sp>
      <p:sp>
        <p:nvSpPr>
          <p:cNvPr id="19" name="18 Metin kutusu"/>
          <p:cNvSpPr txBox="1"/>
          <p:nvPr/>
        </p:nvSpPr>
        <p:spPr>
          <a:xfrm>
            <a:off x="631796" y="5265742"/>
            <a:ext cx="1434620" cy="36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Alüminyum pencereye dönüşüm</a:t>
            </a:r>
          </a:p>
        </p:txBody>
      </p:sp>
      <p:cxnSp>
        <p:nvCxnSpPr>
          <p:cNvPr id="20" name="19 Düz Ok Bağlayıcısı"/>
          <p:cNvCxnSpPr/>
          <p:nvPr/>
        </p:nvCxnSpPr>
        <p:spPr>
          <a:xfrm flipH="1">
            <a:off x="1380288" y="2714429"/>
            <a:ext cx="1" cy="1344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20 Düz Ok Bağlayıcısı"/>
          <p:cNvCxnSpPr>
            <a:stCxn id="18" idx="2"/>
          </p:cNvCxnSpPr>
          <p:nvPr/>
        </p:nvCxnSpPr>
        <p:spPr>
          <a:xfrm flipH="1">
            <a:off x="1404818" y="4186042"/>
            <a:ext cx="2370" cy="861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2 Metin kutusu"/>
          <p:cNvSpPr txBox="1"/>
          <p:nvPr/>
        </p:nvSpPr>
        <p:spPr>
          <a:xfrm>
            <a:off x="2537142" y="1481806"/>
            <a:ext cx="2068620" cy="25280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PLASTİK GERİ DÖNÜŞÜMÜ</a:t>
            </a:r>
          </a:p>
        </p:txBody>
      </p:sp>
      <p:sp>
        <p:nvSpPr>
          <p:cNvPr id="23" name="2 Metin kutusu"/>
          <p:cNvSpPr txBox="1"/>
          <p:nvPr/>
        </p:nvSpPr>
        <p:spPr>
          <a:xfrm>
            <a:off x="4873022" y="1481806"/>
            <a:ext cx="1888490" cy="25280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KAĞIT GERİ DÖNÜŞÜMÜ</a:t>
            </a:r>
          </a:p>
        </p:txBody>
      </p:sp>
      <p:pic>
        <p:nvPicPr>
          <p:cNvPr id="24" name="Picture 2" descr="C:\Users\Nazli\Documents\sunumlaricinfotolar\mavi kapa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9281" y="1848985"/>
            <a:ext cx="1007477" cy="707944"/>
          </a:xfrm>
          <a:prstGeom prst="rect">
            <a:avLst/>
          </a:prstGeom>
          <a:noFill/>
        </p:spPr>
      </p:pic>
      <p:pic>
        <p:nvPicPr>
          <p:cNvPr id="25" name="Picture 3" descr="C:\Users\Nazli\Documents\sunumlaricinfotolar\blue-pet-flakes.jpg"/>
          <p:cNvPicPr>
            <a:picLocks noChangeAspect="1" noChangeArrowheads="1"/>
          </p:cNvPicPr>
          <p:nvPr/>
        </p:nvPicPr>
        <p:blipFill>
          <a:blip r:embed="rId7" cstate="print"/>
          <a:srcRect b="18841"/>
          <a:stretch>
            <a:fillRect/>
          </a:stretch>
        </p:blipFill>
        <p:spPr bwMode="auto">
          <a:xfrm>
            <a:off x="2727224" y="2764382"/>
            <a:ext cx="786137" cy="599538"/>
          </a:xfrm>
          <a:prstGeom prst="rect">
            <a:avLst/>
          </a:prstGeom>
          <a:noFill/>
        </p:spPr>
      </p:pic>
      <p:pic>
        <p:nvPicPr>
          <p:cNvPr id="26" name="Picture 4" descr="C:\Users\Nazli\Documents\sunumlaricinfotolar\mavikas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2648" y="4324639"/>
            <a:ext cx="1079131" cy="1066137"/>
          </a:xfrm>
          <a:prstGeom prst="rect">
            <a:avLst/>
          </a:prstGeom>
          <a:noFill/>
        </p:spPr>
      </p:pic>
      <p:cxnSp>
        <p:nvCxnSpPr>
          <p:cNvPr id="28" name="11 Düz Ok Bağlayıcısı"/>
          <p:cNvCxnSpPr/>
          <p:nvPr/>
        </p:nvCxnSpPr>
        <p:spPr>
          <a:xfrm flipH="1">
            <a:off x="3378076" y="2613495"/>
            <a:ext cx="1" cy="1344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11 Düz Ok Bağlayıcısı"/>
          <p:cNvCxnSpPr/>
          <p:nvPr/>
        </p:nvCxnSpPr>
        <p:spPr>
          <a:xfrm>
            <a:off x="3318501" y="3358273"/>
            <a:ext cx="209366" cy="2747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11 Düz Ok Bağlayıcısı"/>
          <p:cNvCxnSpPr/>
          <p:nvPr/>
        </p:nvCxnSpPr>
        <p:spPr>
          <a:xfrm flipH="1">
            <a:off x="3230728" y="4211167"/>
            <a:ext cx="1430" cy="1776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Picture 2" descr="C:\Users\Nazli\Documents\sunumlaricinfotolar\cardboard-box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95906" y="1864217"/>
            <a:ext cx="1483957" cy="897519"/>
          </a:xfrm>
          <a:prstGeom prst="rect">
            <a:avLst/>
          </a:prstGeom>
          <a:noFill/>
        </p:spPr>
      </p:pic>
      <p:pic>
        <p:nvPicPr>
          <p:cNvPr id="33" name="Picture 3" descr="C:\Users\Nazli\Documents\sunumlaricinfotolar\kartonsıvı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5816" y="2909838"/>
            <a:ext cx="1392023" cy="1012225"/>
          </a:xfrm>
          <a:prstGeom prst="rect">
            <a:avLst/>
          </a:prstGeom>
          <a:noFill/>
        </p:spPr>
      </p:pic>
      <p:pic>
        <p:nvPicPr>
          <p:cNvPr id="34" name="Picture 3" descr="C:\Users\Nazli\Documents\sunumlaricinfotolar\glass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56902" y="1839540"/>
            <a:ext cx="1204680" cy="902587"/>
          </a:xfrm>
          <a:prstGeom prst="rect">
            <a:avLst/>
          </a:prstGeom>
          <a:noFill/>
        </p:spPr>
      </p:pic>
      <p:pic>
        <p:nvPicPr>
          <p:cNvPr id="35" name="Picture 2" descr="C:\Users\Nazli\Documents\sunumlaricinfotolar\camkirigi.jpg"/>
          <p:cNvPicPr>
            <a:picLocks noChangeAspect="1" noChangeArrowheads="1"/>
          </p:cNvPicPr>
          <p:nvPr/>
        </p:nvPicPr>
        <p:blipFill>
          <a:blip r:embed="rId12" cstate="print"/>
          <a:srcRect l="2632" r="5263"/>
          <a:stretch>
            <a:fillRect/>
          </a:stretch>
        </p:blipFill>
        <p:spPr bwMode="auto">
          <a:xfrm>
            <a:off x="7298915" y="2978605"/>
            <a:ext cx="1294458" cy="1405412"/>
          </a:xfrm>
          <a:prstGeom prst="rect">
            <a:avLst/>
          </a:prstGeom>
          <a:noFill/>
        </p:spPr>
      </p:pic>
      <p:pic>
        <p:nvPicPr>
          <p:cNvPr id="37" name="Picture 3" descr="C:\Users\Nazli\Documents\sunumlaricinfotolar\glass3.jpg"/>
          <p:cNvPicPr>
            <a:picLocks noChangeAspect="1" noChangeArrowheads="1"/>
          </p:cNvPicPr>
          <p:nvPr/>
        </p:nvPicPr>
        <p:blipFill>
          <a:blip r:embed="rId11" cstate="print"/>
          <a:srcRect r="25963"/>
          <a:stretch>
            <a:fillRect/>
          </a:stretch>
        </p:blipFill>
        <p:spPr bwMode="auto">
          <a:xfrm>
            <a:off x="8141969" y="4570987"/>
            <a:ext cx="811356" cy="952975"/>
          </a:xfrm>
          <a:prstGeom prst="rect">
            <a:avLst/>
          </a:prstGeom>
          <a:noFill/>
        </p:spPr>
      </p:pic>
      <p:cxnSp>
        <p:nvCxnSpPr>
          <p:cNvPr id="38" name="11 Düz Ok Bağlayıcısı"/>
          <p:cNvCxnSpPr/>
          <p:nvPr/>
        </p:nvCxnSpPr>
        <p:spPr>
          <a:xfrm flipH="1">
            <a:off x="5716777" y="2755784"/>
            <a:ext cx="1" cy="1344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11 Düz Ok Bağlayıcısı"/>
          <p:cNvCxnSpPr/>
          <p:nvPr/>
        </p:nvCxnSpPr>
        <p:spPr>
          <a:xfrm flipH="1">
            <a:off x="7924023" y="2785817"/>
            <a:ext cx="1" cy="1344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11 Düz Ok Bağlayıcısı"/>
          <p:cNvCxnSpPr/>
          <p:nvPr/>
        </p:nvCxnSpPr>
        <p:spPr>
          <a:xfrm>
            <a:off x="8139203" y="4396830"/>
            <a:ext cx="184301" cy="2785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12 Metin kutusu"/>
          <p:cNvSpPr txBox="1"/>
          <p:nvPr/>
        </p:nvSpPr>
        <p:spPr>
          <a:xfrm>
            <a:off x="3264534" y="2525458"/>
            <a:ext cx="934926" cy="22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Mavi Kapak</a:t>
            </a:r>
          </a:p>
        </p:txBody>
      </p:sp>
      <p:sp>
        <p:nvSpPr>
          <p:cNvPr id="43" name="14 Metin kutusu"/>
          <p:cNvSpPr txBox="1"/>
          <p:nvPr/>
        </p:nvSpPr>
        <p:spPr>
          <a:xfrm>
            <a:off x="2538838" y="3373453"/>
            <a:ext cx="1035277" cy="22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Plastik Çapak</a:t>
            </a:r>
          </a:p>
        </p:txBody>
      </p:sp>
      <p:sp>
        <p:nvSpPr>
          <p:cNvPr id="45" name="Dikdörtgen 62"/>
          <p:cNvSpPr/>
          <p:nvPr/>
        </p:nvSpPr>
        <p:spPr>
          <a:xfrm>
            <a:off x="2229481" y="5338650"/>
            <a:ext cx="1098332" cy="367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Plastik Mavi Kasaya Dönüşüm</a:t>
            </a:r>
          </a:p>
        </p:txBody>
      </p:sp>
      <p:sp>
        <p:nvSpPr>
          <p:cNvPr id="47" name="15 Metin kutusu"/>
          <p:cNvSpPr txBox="1"/>
          <p:nvPr/>
        </p:nvSpPr>
        <p:spPr>
          <a:xfrm>
            <a:off x="5527541" y="2619034"/>
            <a:ext cx="1546953" cy="22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Karton</a:t>
            </a:r>
          </a:p>
        </p:txBody>
      </p:sp>
      <p:sp>
        <p:nvSpPr>
          <p:cNvPr id="48" name="Dikdörtgen 67"/>
          <p:cNvSpPr/>
          <p:nvPr/>
        </p:nvSpPr>
        <p:spPr>
          <a:xfrm>
            <a:off x="4820068" y="5334385"/>
            <a:ext cx="1048867" cy="22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Alışveriş Çantaları</a:t>
            </a:r>
          </a:p>
        </p:txBody>
      </p:sp>
      <p:sp>
        <p:nvSpPr>
          <p:cNvPr id="50" name="Dikdörtgen 70"/>
          <p:cNvSpPr/>
          <p:nvPr/>
        </p:nvSpPr>
        <p:spPr>
          <a:xfrm>
            <a:off x="7970489" y="2643141"/>
            <a:ext cx="621150" cy="22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Cam Şişe</a:t>
            </a:r>
          </a:p>
        </p:txBody>
      </p:sp>
      <p:sp>
        <p:nvSpPr>
          <p:cNvPr id="51" name="Dikdörtgen 73"/>
          <p:cNvSpPr/>
          <p:nvPr/>
        </p:nvSpPr>
        <p:spPr>
          <a:xfrm>
            <a:off x="8293708" y="5524374"/>
            <a:ext cx="621150" cy="22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Cam Şişe</a:t>
            </a:r>
          </a:p>
        </p:txBody>
      </p:sp>
      <p:sp>
        <p:nvSpPr>
          <p:cNvPr id="53" name="Dikdörtgen 72"/>
          <p:cNvSpPr/>
          <p:nvPr/>
        </p:nvSpPr>
        <p:spPr>
          <a:xfrm>
            <a:off x="7317084" y="4361684"/>
            <a:ext cx="704139" cy="22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Cam Kırığı</a:t>
            </a:r>
          </a:p>
        </p:txBody>
      </p:sp>
      <p:sp>
        <p:nvSpPr>
          <p:cNvPr id="55" name="54 Metin kutusu"/>
          <p:cNvSpPr txBox="1"/>
          <p:nvPr/>
        </p:nvSpPr>
        <p:spPr>
          <a:xfrm>
            <a:off x="3829053" y="820769"/>
            <a:ext cx="4069048" cy="33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75" b="1" dirty="0">
                <a:latin typeface="Times New Roman" pitchFamily="18" charset="0"/>
                <a:cs typeface="Times New Roman" pitchFamily="18" charset="0"/>
              </a:rPr>
              <a:t>AMBALAJ ATIKLARI</a:t>
            </a:r>
          </a:p>
        </p:txBody>
      </p:sp>
      <p:sp>
        <p:nvSpPr>
          <p:cNvPr id="56" name="Başlık 1"/>
          <p:cNvSpPr txBox="1">
            <a:spLocks/>
          </p:cNvSpPr>
          <p:nvPr/>
        </p:nvSpPr>
        <p:spPr>
          <a:xfrm>
            <a:off x="251520" y="692696"/>
            <a:ext cx="8747069" cy="721508"/>
          </a:xfrm>
          <a:prstGeom prst="rect">
            <a:avLst/>
          </a:prstGeom>
          <a:solidFill>
            <a:srgbClr val="0070C0"/>
          </a:solidFill>
        </p:spPr>
        <p:txBody>
          <a:bodyPr vert="horz" lIns="68580" tIns="34290" rIns="68580" bIns="34290" rtlCol="0" anchor="ctr" anchorCtr="0">
            <a:normAutofit fontScale="97500"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GERİ DÖNÜŞÜM!!!</a:t>
            </a:r>
            <a:endParaRPr lang="tr-TR" sz="2325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7" name="Picture 2" descr="http://sayfalar.bakirkoy.bel.tr/images/hbr_resimler/tn/400_ambalaj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8689" y="652704"/>
            <a:ext cx="1369204" cy="778289"/>
          </a:xfrm>
          <a:prstGeom prst="rect">
            <a:avLst/>
          </a:prstGeom>
          <a:noFill/>
        </p:spPr>
      </p:pic>
      <p:pic>
        <p:nvPicPr>
          <p:cNvPr id="58" name="Picture 7" descr="C:\Users\Nazli\Documents\sunumlaricinfotolar\geridonusmuskagit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10138" y="4437559"/>
            <a:ext cx="1287682" cy="887739"/>
          </a:xfrm>
          <a:prstGeom prst="rect">
            <a:avLst/>
          </a:prstGeom>
          <a:noFill/>
        </p:spPr>
      </p:pic>
      <p:cxnSp>
        <p:nvCxnSpPr>
          <p:cNvPr id="59" name="11 Düz Ok Bağlayıcısı"/>
          <p:cNvCxnSpPr/>
          <p:nvPr/>
        </p:nvCxnSpPr>
        <p:spPr>
          <a:xfrm flipH="1">
            <a:off x="5630203" y="4089697"/>
            <a:ext cx="832" cy="3274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Dikdörtgen 66"/>
          <p:cNvSpPr/>
          <p:nvPr/>
        </p:nvSpPr>
        <p:spPr>
          <a:xfrm>
            <a:off x="5437013" y="3941604"/>
            <a:ext cx="850968" cy="22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Selüloz Süreci</a:t>
            </a:r>
          </a:p>
        </p:txBody>
      </p:sp>
      <p:pic>
        <p:nvPicPr>
          <p:cNvPr id="64" name="Picture 5" descr="C:\Users\Nazli\Documents\sunumlaricinfotolar\Recycled-LDPE-Granules-Blu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21140" y="3475448"/>
            <a:ext cx="795567" cy="670923"/>
          </a:xfrm>
          <a:prstGeom prst="rect">
            <a:avLst/>
          </a:prstGeom>
          <a:noFill/>
        </p:spPr>
      </p:pic>
      <p:sp>
        <p:nvSpPr>
          <p:cNvPr id="65" name="Dikdörtgen 61"/>
          <p:cNvSpPr/>
          <p:nvPr/>
        </p:nvSpPr>
        <p:spPr>
          <a:xfrm>
            <a:off x="3638508" y="4120883"/>
            <a:ext cx="844583" cy="22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Plastik Granül</a:t>
            </a:r>
          </a:p>
        </p:txBody>
      </p:sp>
      <p:sp>
        <p:nvSpPr>
          <p:cNvPr id="66" name="2 Metin kutusu"/>
          <p:cNvSpPr txBox="1"/>
          <p:nvPr/>
        </p:nvSpPr>
        <p:spPr>
          <a:xfrm>
            <a:off x="6998960" y="1493372"/>
            <a:ext cx="1870723" cy="25280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CAM GERİ DÖNÜŞÜMÜ</a:t>
            </a:r>
          </a:p>
        </p:txBody>
      </p:sp>
    </p:spTree>
    <p:extLst>
      <p:ext uri="{BB962C8B-B14F-4D97-AF65-F5344CB8AC3E}">
        <p14:creationId xmlns:p14="http://schemas.microsoft.com/office/powerpoint/2010/main" val="8033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392821" cy="554461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051720" y="310273"/>
            <a:ext cx="478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/>
              <a:t>Metal geri dönüşüm süreci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250246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29138"/>
            <a:ext cx="2039289" cy="1143099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884197" y="936124"/>
            <a:ext cx="342221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Kağıt, karton geri kazanımı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4197" y="1487893"/>
            <a:ext cx="1935956" cy="132873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2175" y="3370464"/>
            <a:ext cx="1678781" cy="152876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4725144"/>
            <a:ext cx="2193131" cy="117157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2426745"/>
            <a:ext cx="1607344" cy="16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5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ESKİ LASTİKLER….</a:t>
            </a:r>
            <a:endParaRPr lang="tr-TR" dirty="0"/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046413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ESKİ LASTİKLER…</a:t>
            </a:r>
            <a:endParaRPr lang="tr-TR" dirty="0"/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44702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24" y="3478197"/>
            <a:ext cx="2088233" cy="161927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53" y="3883607"/>
            <a:ext cx="190500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/>
              <a:t>KULLANILMIŞ YAĞLAR…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00200"/>
            <a:ext cx="2903587" cy="24098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65104"/>
            <a:ext cx="3198291" cy="1991245"/>
          </a:xfrm>
          <a:prstGeom prst="rect">
            <a:avLst/>
          </a:prstGeom>
        </p:spPr>
      </p:pic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93441"/>
            <a:ext cx="1666875" cy="2743200"/>
          </a:xfrm>
        </p:spPr>
      </p:pic>
    </p:spTree>
    <p:extLst>
      <p:ext uri="{BB962C8B-B14F-4D97-AF65-F5344CB8AC3E}">
        <p14:creationId xmlns:p14="http://schemas.microsoft.com/office/powerpoint/2010/main" val="42412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920880" cy="126754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2000" b="1" dirty="0"/>
              <a:t>YER ALTI SULARINA KARIŞARAK AÇIK DENİZLERE ULAŞIR, SUDA YAŞAYAN CANLILARIN OKSİJENSİZ KALARAK ÖLÜMLERİNE SEBEP OLUR.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/>
              <a:t/>
            </a:r>
            <a:br>
              <a:rPr lang="tr-TR" sz="1600" dirty="0"/>
            </a:br>
            <a:endParaRPr lang="tr-TR" sz="16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3442607" cy="3312368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16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59" y="2132856"/>
            <a:ext cx="402340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 sz="2400" dirty="0"/>
              <a:t>KANALİZASYON BORULARINDA TAŞLAŞIR, ZAMANLA TIKANMASINA </a:t>
            </a:r>
            <a:r>
              <a:rPr lang="tr-TR" sz="2400" dirty="0" smtClean="0"/>
              <a:t>SEBEP OLUR</a:t>
            </a:r>
            <a:r>
              <a:rPr lang="tr-TR" sz="2400" dirty="0"/>
              <a:t/>
            </a:r>
            <a:br>
              <a:rPr lang="tr-TR" sz="2400" dirty="0"/>
            </a:b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17</a:t>
            </a:fld>
            <a:endParaRPr lang="tr-TR"/>
          </a:p>
        </p:txBody>
      </p:sp>
      <p:pic>
        <p:nvPicPr>
          <p:cNvPr id="5" name="4 İçerik Yer Tutucusu" descr="C:\Users\xy\Desktop\borular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867466"/>
            <a:ext cx="5688632" cy="300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942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983893727"/>
              </p:ext>
            </p:extLst>
          </p:nvPr>
        </p:nvGraphicFramePr>
        <p:xfrm>
          <a:off x="1187450" y="260350"/>
          <a:ext cx="7272338" cy="136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1258888" y="5776913"/>
            <a:ext cx="62658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endParaRPr lang="tr-TR" altLang="tr-TR" sz="2000">
              <a:latin typeface="Arial" panose="020B0604020202020204" pitchFamily="34" charset="0"/>
            </a:endParaRPr>
          </a:p>
        </p:txBody>
      </p:sp>
      <p:sp>
        <p:nvSpPr>
          <p:cNvPr id="61444" name="5 Dikdörtgen"/>
          <p:cNvSpPr>
            <a:spLocks noChangeArrowheads="1"/>
          </p:cNvSpPr>
          <p:nvPr/>
        </p:nvSpPr>
        <p:spPr bwMode="auto">
          <a:xfrm>
            <a:off x="468313" y="857250"/>
            <a:ext cx="84613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 b="1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 b="1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 b="1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 b="1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 b="1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</p:txBody>
      </p:sp>
      <p:pic>
        <p:nvPicPr>
          <p:cNvPr id="61445" name="Resi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3" t="66405" r="51987" b="13988"/>
          <a:stretch>
            <a:fillRect/>
          </a:stretch>
        </p:blipFill>
        <p:spPr bwMode="auto">
          <a:xfrm>
            <a:off x="4699000" y="1822550"/>
            <a:ext cx="405048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Resi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6" t="66580" r="-191" b="13814"/>
          <a:stretch>
            <a:fillRect/>
          </a:stretch>
        </p:blipFill>
        <p:spPr bwMode="auto">
          <a:xfrm>
            <a:off x="468313" y="1801521"/>
            <a:ext cx="4068126" cy="220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46851" r="50000" b="34250"/>
          <a:stretch>
            <a:fillRect/>
          </a:stretch>
        </p:blipFill>
        <p:spPr bwMode="auto">
          <a:xfrm>
            <a:off x="828506" y="4177785"/>
            <a:ext cx="3347739" cy="252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9" t="46443" r="163" b="33949"/>
          <a:stretch>
            <a:fillRect/>
          </a:stretch>
        </p:blipFill>
        <p:spPr bwMode="auto">
          <a:xfrm>
            <a:off x="4536438" y="4837188"/>
            <a:ext cx="4068010" cy="16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08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19</a:t>
            </a:fld>
            <a:endParaRPr lang="tr-TR"/>
          </a:p>
        </p:txBody>
      </p:sp>
      <p:pic>
        <p:nvPicPr>
          <p:cNvPr id="2050" name="Picture 2" descr="C:\Users\hulya.cakir\Desktop\Sıfır atık\PLan Hazırlıkları\Yeni Çalışmalar\afişler\OrganikA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2946597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482524"/>
              </p:ext>
            </p:extLst>
          </p:nvPr>
        </p:nvGraphicFramePr>
        <p:xfrm>
          <a:off x="3707904" y="1600201"/>
          <a:ext cx="4978896" cy="348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395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6246186" y="6492876"/>
            <a:ext cx="1543050" cy="365125"/>
          </a:xfrm>
        </p:spPr>
        <p:txBody>
          <a:bodyPr/>
          <a:lstStyle/>
          <a:p>
            <a:pPr>
              <a:defRPr/>
            </a:pPr>
            <a:fld id="{FABFF740-9402-4F0F-B0BF-EDBDF9B075B3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BFCA0-7215-4CAC-AA6F-42E5D74AC13E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22.04.2019</a:t>
            </a:fld>
            <a:endParaRPr lang="tr-TR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71817"/>
          </a:xfrm>
          <a:prstGeom prst="rect">
            <a:avLst/>
          </a:prstGeom>
        </p:spPr>
      </p:pic>
      <p:sp>
        <p:nvSpPr>
          <p:cNvPr id="19" name="Unvan 5"/>
          <p:cNvSpPr txBox="1">
            <a:spLocks/>
          </p:cNvSpPr>
          <p:nvPr/>
        </p:nvSpPr>
        <p:spPr>
          <a:xfrm>
            <a:off x="2051720" y="299297"/>
            <a:ext cx="5256584" cy="960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Viner Hand ITC" panose="03070502030502020203" pitchFamily="66" charset="0"/>
              </a:rPr>
              <a:t>ATIK NEDİR?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Viner Hand ITC" panose="03070502030502020203" pitchFamily="66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1259632" y="1514435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Forte" panose="03060902040502070203" pitchFamily="66" charset="0"/>
              </a:rPr>
              <a:t>I</a:t>
            </a:r>
            <a:r>
              <a:rPr lang="tr-TR" dirty="0" smtClean="0">
                <a:latin typeface="Forte" panose="03060902040502070203" pitchFamily="66" charset="0"/>
              </a:rPr>
              <a:t>NSANLARIN SOSYAL VE EKONOMIK FAALIYETLERI SONUCUNDA </a:t>
            </a:r>
            <a:endParaRPr lang="tr-TR" dirty="0">
              <a:latin typeface="Forte" panose="03060902040502070203" pitchFamily="66" charset="0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539552" y="5564796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tr-TR" dirty="0" smtClean="0"/>
              <a:t>İşe yaramaz hale gelen,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tr-TR" dirty="0" smtClean="0"/>
              <a:t>Kullanım süresi dolmuş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tr-TR" dirty="0" smtClean="0"/>
              <a:t>Yaşadığımız ortamdan uzaklaştırılması gereken maddelere; «ATIK» denir.</a:t>
            </a:r>
            <a:endParaRPr lang="tr-TR" dirty="0"/>
          </a:p>
        </p:txBody>
      </p:sp>
      <p:pic>
        <p:nvPicPr>
          <p:cNvPr id="8" name="El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028733"/>
            <a:ext cx="623090" cy="2214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" y="44451"/>
            <a:ext cx="693567" cy="9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81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5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 tmFilter="0,0; .5, 1; 1, 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700"/>
                            </p:stCondLst>
                            <p:childTnLst>
                              <p:par>
                                <p:cTn id="3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 tmFilter="0,0; .5, 1; 1, 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65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900"/>
                            </p:stCondLst>
                            <p:childTnLst>
                              <p:par>
                                <p:cTn id="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0.34427 2.46914E-7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900"/>
                            </p:stCondLst>
                            <p:childTnLst>
                              <p:par>
                                <p:cTn id="5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Kompostlaştırma</a:t>
            </a:r>
            <a:endParaRPr lang="tr-TR" dirty="0"/>
          </a:p>
        </p:txBody>
      </p:sp>
      <p:graphicFrame>
        <p:nvGraphicFramePr>
          <p:cNvPr id="7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9548585"/>
              </p:ext>
            </p:extLst>
          </p:nvPr>
        </p:nvGraphicFramePr>
        <p:xfrm>
          <a:off x="457200" y="1600200"/>
          <a:ext cx="4114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20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74723"/>
            <a:ext cx="3899270" cy="222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21</a:t>
            </a:fld>
            <a:endParaRPr lang="tr-TR"/>
          </a:p>
        </p:txBody>
      </p:sp>
      <p:pic>
        <p:nvPicPr>
          <p:cNvPr id="5" name="Picture 2" descr="C:\Users\hulya.cakir\AppData\Local\Microsoft\Windows\Temporary Internet Files\Content.Outlook\1QAB123K\IMG-20170822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581" y="2204864"/>
            <a:ext cx="2952328" cy="395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52134"/>
            <a:ext cx="4477866" cy="324036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043608" y="166739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Açık alanda </a:t>
            </a:r>
            <a:r>
              <a:rPr lang="tr-TR" b="1" dirty="0" err="1" smtClean="0"/>
              <a:t>kompost</a:t>
            </a:r>
            <a:endParaRPr lang="tr-TR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6156176" y="1667394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Makinada </a:t>
            </a:r>
            <a:r>
              <a:rPr lang="tr-TR" b="1" dirty="0" err="1" smtClean="0"/>
              <a:t>kompost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7517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18"/>
            <a:ext cx="9144000" cy="6088281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22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6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Yuvarlatılmış Dikdörtgen"/>
          <p:cNvSpPr/>
          <p:nvPr/>
        </p:nvSpPr>
        <p:spPr>
          <a:xfrm>
            <a:off x="2267744" y="692696"/>
            <a:ext cx="4464496" cy="187220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6000" dirty="0" smtClean="0">
                <a:solidFill>
                  <a:srgbClr val="0000CC"/>
                </a:solidFill>
              </a:rPr>
              <a:t>VİDEO</a:t>
            </a:r>
          </a:p>
          <a:p>
            <a:pPr algn="ctr"/>
            <a:r>
              <a:rPr lang="tr-TR" sz="3200" dirty="0" err="1">
                <a:solidFill>
                  <a:srgbClr val="0000CC"/>
                </a:solidFill>
              </a:rPr>
              <a:t>SDÜ'de</a:t>
            </a:r>
            <a:r>
              <a:rPr lang="tr-TR" sz="3200" dirty="0">
                <a:solidFill>
                  <a:srgbClr val="0000CC"/>
                </a:solidFill>
              </a:rPr>
              <a:t> Hedef Sıfır </a:t>
            </a:r>
            <a:r>
              <a:rPr lang="tr-TR" sz="3200" dirty="0" smtClean="0">
                <a:solidFill>
                  <a:srgbClr val="0000CC"/>
                </a:solidFill>
              </a:rPr>
              <a:t>Atık</a:t>
            </a:r>
            <a:endParaRPr lang="tr-TR" sz="3200" dirty="0">
              <a:solidFill>
                <a:srgbClr val="0000CC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27840"/>
            <a:ext cx="6238421" cy="240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ikdörtgen 1"/>
          <p:cNvSpPr/>
          <p:nvPr/>
        </p:nvSpPr>
        <p:spPr>
          <a:xfrm>
            <a:off x="629816" y="3023374"/>
            <a:ext cx="7596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hlinkClick r:id="rId3"/>
              </a:rPr>
              <a:t>https://www.youtube.com/watch?v=JJOJeNJ5cJM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95824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0795-060D-43FE-B955-76DCA380755E}" type="datetime4">
              <a:rPr lang="tr-TR" smtClean="0"/>
              <a:pPr/>
              <a:t>22 Nisan 2019</a:t>
            </a:fld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24</a:t>
            </a:fld>
            <a:endParaRPr lang="tr-TR" dirty="0"/>
          </a:p>
        </p:txBody>
      </p:sp>
      <p:pic>
        <p:nvPicPr>
          <p:cNvPr id="6146" name="Picture 2" descr="C:\Users\ayse.budak\Desktop\20180312_130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713" y="972234"/>
            <a:ext cx="6368555" cy="357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yse.budak\Desktop\20180315_0803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/>
          <a:stretch/>
        </p:blipFill>
        <p:spPr bwMode="auto">
          <a:xfrm rot="4533690">
            <a:off x="2641412" y="4980036"/>
            <a:ext cx="1743635" cy="108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aşlık 1"/>
          <p:cNvSpPr txBox="1">
            <a:spLocks/>
          </p:cNvSpPr>
          <p:nvPr/>
        </p:nvSpPr>
        <p:spPr>
          <a:xfrm>
            <a:off x="1591407" y="200912"/>
            <a:ext cx="5688632" cy="648163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1" rIns="68580" bIns="34291" rtlCol="0" anchor="ctr" anchorCtr="0">
            <a:noAutofit/>
          </a:bodyPr>
          <a:lstStyle/>
          <a:p>
            <a:pPr algn="ctr">
              <a:defRPr/>
            </a:pPr>
            <a:r>
              <a:rPr lang="tr-TR" sz="2000" b="1" dirty="0">
                <a:latin typeface="Comic Sans MS" pitchFamily="66" charset="0"/>
                <a:ea typeface="+mj-ea"/>
                <a:cs typeface="+mj-cs"/>
              </a:rPr>
              <a:t>ISPARTA Çevre ve Şehircilik İl Müdürlüğü</a:t>
            </a:r>
          </a:p>
          <a:p>
            <a:pPr algn="ctr">
              <a:defRPr/>
            </a:pPr>
            <a:r>
              <a:rPr lang="tr-TR" sz="2000" b="1" dirty="0">
                <a:latin typeface="Comic Sans MS" pitchFamily="66" charset="0"/>
                <a:ea typeface="+mj-ea"/>
                <a:cs typeface="+mj-cs"/>
              </a:rPr>
              <a:t>Sıfır Atık Projesi Çalışmaları</a:t>
            </a:r>
          </a:p>
        </p:txBody>
      </p:sp>
      <p:pic>
        <p:nvPicPr>
          <p:cNvPr id="8" name="Picture 2" descr="C:\Users\ayse.budak\Downloads\20180316_081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2" y="4796204"/>
            <a:ext cx="2509808" cy="156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yse.budak\Downloads\20180316_0816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45" y="4666277"/>
            <a:ext cx="3304696" cy="185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8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/>
          <p:cNvSpPr txBox="1">
            <a:spLocks/>
          </p:cNvSpPr>
          <p:nvPr/>
        </p:nvSpPr>
        <p:spPr>
          <a:xfrm>
            <a:off x="1006973" y="435982"/>
            <a:ext cx="5328592" cy="5134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r-TR" sz="2800" b="1" dirty="0" smtClean="0">
                <a:solidFill>
                  <a:srgbClr val="0000CC"/>
                </a:solidFill>
              </a:rPr>
              <a:t>SDÜ TOPLAMA </a:t>
            </a:r>
            <a:r>
              <a:rPr lang="tr-TR" sz="2800" b="1" dirty="0">
                <a:solidFill>
                  <a:srgbClr val="0000CC"/>
                </a:solidFill>
              </a:rPr>
              <a:t>MODELİ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98807"/>
            <a:ext cx="85866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atÄ±k pil kutusu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/>
          <a:stretch>
            <a:fillRect/>
          </a:stretch>
        </p:blipFill>
        <p:spPr bwMode="auto">
          <a:xfrm>
            <a:off x="7898931" y="4580449"/>
            <a:ext cx="122413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0" b="16401"/>
          <a:stretch/>
        </p:blipFill>
        <p:spPr>
          <a:xfrm>
            <a:off x="241644" y="3990059"/>
            <a:ext cx="5638203" cy="273630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767" y="4004385"/>
            <a:ext cx="1922636" cy="2736304"/>
          </a:xfrm>
          <a:prstGeom prst="rect">
            <a:avLst/>
          </a:prstGeom>
        </p:spPr>
      </p:pic>
      <p:pic>
        <p:nvPicPr>
          <p:cNvPr id="10" name="Picture 10" descr="sdu amblemi ile ilgili gÃ¶rsel sonuc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65" y="101576"/>
            <a:ext cx="1182245" cy="11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0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1" y="2787035"/>
            <a:ext cx="3238969" cy="3744416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26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94497"/>
            <a:ext cx="4752528" cy="374441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1" y="-191273"/>
            <a:ext cx="7991497" cy="28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678"/>
            <a:ext cx="9144000" cy="478632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79512" y="428604"/>
            <a:ext cx="8750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2050 yılında kutup bölgesinde ilk defa buzulların tamamen eriyeceği bir yaz mevsimi yaşanacak!!!</a:t>
            </a:r>
          </a:p>
          <a:p>
            <a:r>
              <a:rPr lang="tr-TR" b="1" dirty="0" smtClean="0"/>
              <a:t>Denizlerde balıklardan çok plastik bulunacak…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49174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39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8BF9-A5E7-4DCD-9402-3D14CC922AFA}" type="datetime4">
              <a:rPr lang="tr-TR" smtClean="0"/>
              <a:pPr/>
              <a:t>22 Nisan 2019</a:t>
            </a:fld>
            <a:endParaRPr lang="tr-TR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29</a:t>
            </a:fld>
            <a:endParaRPr lang="tr-TR" dirty="0"/>
          </a:p>
        </p:txBody>
      </p:sp>
      <p:sp>
        <p:nvSpPr>
          <p:cNvPr id="7" name="Başlık 1"/>
          <p:cNvSpPr txBox="1">
            <a:spLocks/>
          </p:cNvSpPr>
          <p:nvPr/>
        </p:nvSpPr>
        <p:spPr>
          <a:xfrm>
            <a:off x="179515" y="165125"/>
            <a:ext cx="3987789" cy="11756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tr-TR" sz="32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Sıfır atık yarışması</a:t>
            </a:r>
          </a:p>
          <a:p>
            <a:pPr algn="ctr">
              <a:spcBef>
                <a:spcPct val="0"/>
              </a:spcBef>
              <a:defRPr/>
            </a:pPr>
            <a:r>
              <a:rPr lang="tr-TR" sz="2000" dirty="0">
                <a:hlinkClick r:id="rId2"/>
              </a:rPr>
              <a:t>https://www.sifiratikyarismasi.com/</a:t>
            </a:r>
            <a:endParaRPr lang="tr-TR" sz="20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691682" y="252425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99" y="4016100"/>
            <a:ext cx="3048000" cy="212407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02" y="0"/>
            <a:ext cx="4849398" cy="6858000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661281" y="1924090"/>
            <a:ext cx="444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0070C0"/>
                </a:solidFill>
              </a:rPr>
              <a:t>KATEGORİLER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/>
              <a:t>RESİM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/>
              <a:t>3 BOYUTLU PROJE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697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6" name="Başlık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5486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tr-TR" sz="3200" dirty="0"/>
              <a:t>Atık Yönetimi Hiyerarşisi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993576"/>
            <a:ext cx="7200800" cy="386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Metin kutusu 5"/>
          <p:cNvSpPr txBox="1"/>
          <p:nvPr/>
        </p:nvSpPr>
        <p:spPr>
          <a:xfrm>
            <a:off x="144016" y="908722"/>
            <a:ext cx="8820472" cy="193899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Atık yönetimi: </a:t>
            </a:r>
          </a:p>
          <a:p>
            <a:pPr algn="just"/>
            <a:r>
              <a:rPr lang="tr-TR" sz="2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Atığın </a:t>
            </a:r>
            <a:r>
              <a:rPr lang="tr-TR" sz="2000" dirty="0">
                <a:solidFill>
                  <a:schemeClr val="tx1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oluşumunun </a:t>
            </a:r>
            <a:r>
              <a:rPr lang="tr-TR" sz="2000" b="1" dirty="0">
                <a:solidFill>
                  <a:schemeClr val="tx1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önlenmesi</a:t>
            </a:r>
            <a:r>
              <a:rPr lang="tr-TR" sz="2000" dirty="0">
                <a:solidFill>
                  <a:schemeClr val="tx1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, kaynağında </a:t>
            </a:r>
            <a:r>
              <a:rPr lang="tr-TR" sz="2000" b="1" dirty="0">
                <a:solidFill>
                  <a:schemeClr val="tx1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azaltılması</a:t>
            </a:r>
            <a:r>
              <a:rPr lang="tr-TR" sz="2000" dirty="0">
                <a:solidFill>
                  <a:schemeClr val="tx1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, yeniden kullanılması, özelliğine ve türüne göre ayrılması, biriktirilmesi, toplanması, geçici depolanması, taşınması, ara depolanması</a:t>
            </a:r>
            <a:r>
              <a:rPr lang="tr-TR" sz="2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, geri dönüşümü, enerji geri kazanımı dâhil geri kazanılması, bertarafı, bertaraf işlemleri sonrası izlenmesi, kontrolü ve denetimi faaliyetleridir.</a:t>
            </a:r>
            <a:endParaRPr lang="tr-TR" altLang="tr-TR" sz="2000" dirty="0">
              <a:solidFill>
                <a:srgbClr val="00000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4413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"/>
            <a:ext cx="1907704" cy="143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17B5-3BB1-40AC-8F59-2EDAF67D436A}" type="datetime4">
              <a:rPr lang="tr-TR" smtClean="0"/>
              <a:pPr/>
              <a:t>22 Nisan 2019</a:t>
            </a:fld>
            <a:endParaRPr lang="tr-TR" dirty="0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30</a:t>
            </a:fld>
            <a:endParaRPr lang="tr-TR" dirty="0"/>
          </a:p>
        </p:txBody>
      </p:sp>
      <p:sp>
        <p:nvSpPr>
          <p:cNvPr id="2" name="Metin kutusu 1"/>
          <p:cNvSpPr txBox="1"/>
          <p:nvPr/>
        </p:nvSpPr>
        <p:spPr>
          <a:xfrm>
            <a:off x="2771800" y="188646"/>
            <a:ext cx="4560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latin typeface="Times New Roman" pitchFamily="18" charset="0"/>
                <a:cs typeface="Times New Roman" pitchFamily="18" charset="0"/>
              </a:rPr>
              <a:t>GÖNÜLLÜLER</a:t>
            </a:r>
          </a:p>
        </p:txBody>
      </p:sp>
      <p:pic>
        <p:nvPicPr>
          <p:cNvPr id="1026" name="Picture 2" descr="C:\Users\user\Downloads\WhatsApp Image 2018-12-12 at 15.24.52.jpeg"/>
          <p:cNvPicPr>
            <a:picLocks noChangeAspect="1" noChangeArrowheads="1"/>
          </p:cNvPicPr>
          <p:nvPr/>
        </p:nvPicPr>
        <p:blipFill>
          <a:blip r:embed="rId3" cstate="print"/>
          <a:srcRect t="29256"/>
          <a:stretch>
            <a:fillRect/>
          </a:stretch>
        </p:blipFill>
        <p:spPr bwMode="auto">
          <a:xfrm>
            <a:off x="101117" y="1484784"/>
            <a:ext cx="4614900" cy="5229200"/>
          </a:xfrm>
          <a:prstGeom prst="rect">
            <a:avLst/>
          </a:prstGeom>
          <a:noFill/>
        </p:spPr>
      </p:pic>
      <p:pic>
        <p:nvPicPr>
          <p:cNvPr id="1027" name="Picture 3" descr="C:\Users\user\Downloads\WhatsApp Image 2018-12-12 at 14.38.39 (1).jpeg"/>
          <p:cNvPicPr>
            <a:picLocks noChangeAspect="1" noChangeArrowheads="1"/>
          </p:cNvPicPr>
          <p:nvPr/>
        </p:nvPicPr>
        <p:blipFill>
          <a:blip r:embed="rId4" cstate="print"/>
          <a:srcRect t="24101"/>
          <a:stretch>
            <a:fillRect/>
          </a:stretch>
        </p:blipFill>
        <p:spPr bwMode="auto">
          <a:xfrm>
            <a:off x="5033635" y="1528246"/>
            <a:ext cx="4032448" cy="5142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67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12275"/>
            <a:ext cx="3243284" cy="243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17B5-3BB1-40AC-8F59-2EDAF67D436A}" type="datetime4">
              <a:rPr lang="tr-TR" smtClean="0"/>
              <a:pPr/>
              <a:t>22 Nisan 2019</a:t>
            </a:fld>
            <a:endParaRPr lang="tr-TR" dirty="0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31</a:t>
            </a:fld>
            <a:endParaRPr lang="tr-TR" dirty="0"/>
          </a:p>
        </p:txBody>
      </p:sp>
      <p:sp>
        <p:nvSpPr>
          <p:cNvPr id="2" name="Metin kutusu 1"/>
          <p:cNvSpPr txBox="1"/>
          <p:nvPr/>
        </p:nvSpPr>
        <p:spPr>
          <a:xfrm>
            <a:off x="2003707" y="62494"/>
            <a:ext cx="4870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latin typeface="Times New Roman" pitchFamily="18" charset="0"/>
                <a:cs typeface="Times New Roman" pitchFamily="18" charset="0"/>
              </a:rPr>
              <a:t>TEŞEKKÜRLER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314580"/>
            <a:ext cx="4536504" cy="2538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Resim 6"/>
          <p:cNvPicPr/>
          <p:nvPr/>
        </p:nvPicPr>
        <p:blipFill>
          <a:blip r:embed="rId4"/>
          <a:stretch>
            <a:fillRect/>
          </a:stretch>
        </p:blipFill>
        <p:spPr>
          <a:xfrm>
            <a:off x="1388085" y="4325095"/>
            <a:ext cx="1619200" cy="1352988"/>
          </a:xfrm>
          <a:prstGeom prst="rect">
            <a:avLst/>
          </a:prstGeom>
        </p:spPr>
      </p:pic>
      <p:pic>
        <p:nvPicPr>
          <p:cNvPr id="9" name="Resim 8"/>
          <p:cNvPicPr/>
          <p:nvPr/>
        </p:nvPicPr>
        <p:blipFill>
          <a:blip r:embed="rId5"/>
          <a:stretch>
            <a:fillRect/>
          </a:stretch>
        </p:blipFill>
        <p:spPr>
          <a:xfrm>
            <a:off x="3501755" y="4222830"/>
            <a:ext cx="1874147" cy="1512168"/>
          </a:xfrm>
          <a:prstGeom prst="rect">
            <a:avLst/>
          </a:prstGeom>
        </p:spPr>
      </p:pic>
      <p:pic>
        <p:nvPicPr>
          <p:cNvPr id="11" name="Picture 12" descr="sdÃ¼ amblem ile ilgili gÃ¶rsel sonucu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49782" y="4292342"/>
            <a:ext cx="1439124" cy="1315607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81806"/>
            <a:ext cx="9144000" cy="77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4 Metin kutusu"/>
          <p:cNvSpPr txBox="1"/>
          <p:nvPr/>
        </p:nvSpPr>
        <p:spPr>
          <a:xfrm>
            <a:off x="458691" y="6212087"/>
            <a:ext cx="850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sifiratik.gov.tr            atikyonetimi.sdu.edu.tr</a:t>
            </a:r>
          </a:p>
        </p:txBody>
      </p:sp>
    </p:spTree>
    <p:extLst>
      <p:ext uri="{BB962C8B-B14F-4D97-AF65-F5344CB8AC3E}">
        <p14:creationId xmlns:p14="http://schemas.microsoft.com/office/powerpoint/2010/main" val="7516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660" y="3821611"/>
            <a:ext cx="2349544" cy="164723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335" y="1158327"/>
            <a:ext cx="2496194" cy="173441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7950" y="3844504"/>
            <a:ext cx="2325906" cy="1624342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235256" y="5595662"/>
            <a:ext cx="2980741" cy="546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defRPr/>
            </a:pPr>
            <a:r>
              <a:rPr lang="tr-TR" sz="2200" dirty="0">
                <a:latin typeface="Comic Sans MS" panose="030F0702030302020204" pitchFamily="66" charset="0"/>
              </a:rPr>
              <a:t>   </a:t>
            </a:r>
            <a:r>
              <a:rPr lang="tr-TR" sz="2200" dirty="0">
                <a:cs typeface="Times New Roman" pitchFamily="18" charset="0"/>
              </a:rPr>
              <a:t>Eskimeden yenileme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-919069" y="2922894"/>
            <a:ext cx="51528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lang="tr-TR" dirty="0">
                <a:latin typeface="Comic Sans MS" panose="030F0702030302020204" pitchFamily="66" charset="0"/>
              </a:rPr>
              <a:t>   </a:t>
            </a:r>
            <a:r>
              <a:rPr lang="tr-TR" sz="2200" dirty="0">
                <a:cs typeface="Times New Roman" pitchFamily="18" charset="0"/>
              </a:rPr>
              <a:t>Tüketim alışkanlıklarını </a:t>
            </a:r>
          </a:p>
          <a:p>
            <a:pPr algn="ctr" fontAlgn="base">
              <a:defRPr/>
            </a:pPr>
            <a:r>
              <a:rPr lang="tr-TR" sz="2200" dirty="0">
                <a:cs typeface="Times New Roman" pitchFamily="18" charset="0"/>
              </a:rPr>
              <a:t>gözden geçir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6400352" y="5589240"/>
            <a:ext cx="256788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50000"/>
              </a:lnSpc>
              <a:defRPr/>
            </a:pPr>
            <a:r>
              <a:rPr lang="tr-TR" sz="2200" dirty="0" err="1" smtClean="0">
                <a:cs typeface="Times New Roman" pitchFamily="18" charset="0"/>
              </a:rPr>
              <a:t>Kompost</a:t>
            </a:r>
            <a:r>
              <a:rPr lang="tr-TR" sz="2200" dirty="0" smtClean="0">
                <a:cs typeface="Times New Roman" pitchFamily="18" charset="0"/>
              </a:rPr>
              <a:t> (gübre) </a:t>
            </a:r>
            <a:r>
              <a:rPr lang="tr-TR" sz="2200" dirty="0">
                <a:cs typeface="Times New Roman" pitchFamily="18" charset="0"/>
              </a:rPr>
              <a:t>yap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9308" y="1158327"/>
            <a:ext cx="2105522" cy="1734412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3918" y="1220351"/>
            <a:ext cx="2348292" cy="1672388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88191" y="3864254"/>
            <a:ext cx="2333371" cy="1604592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3142884" y="2944518"/>
            <a:ext cx="28395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lang="tr-TR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tr-TR" sz="2200" dirty="0">
                <a:cs typeface="Times New Roman" pitchFamily="18" charset="0"/>
              </a:rPr>
              <a:t>İhtiyacından fazlasını </a:t>
            </a:r>
          </a:p>
          <a:p>
            <a:pPr algn="ctr" fontAlgn="base">
              <a:defRPr/>
            </a:pPr>
            <a:r>
              <a:rPr lang="tr-TR" sz="2200" dirty="0">
                <a:cs typeface="Times New Roman" pitchFamily="18" charset="0"/>
              </a:rPr>
              <a:t>satın alma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3846466" y="7355249"/>
            <a:ext cx="17835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defRPr/>
            </a:pPr>
            <a:r>
              <a:rPr lang="tr-TR" dirty="0">
                <a:latin typeface="Comic Sans MS" panose="030F0702030302020204" pitchFamily="66" charset="0"/>
              </a:rPr>
              <a:t>   Tamir et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3136495" y="5617286"/>
            <a:ext cx="3203487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defRPr/>
            </a:pPr>
            <a:r>
              <a:rPr lang="tr-TR" sz="2200" dirty="0">
                <a:cs typeface="Times New Roman" pitchFamily="18" charset="0"/>
              </a:rPr>
              <a:t>Atığını kaynağında ayrıştır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6732240" y="2930770"/>
            <a:ext cx="1783547" cy="543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defRPr/>
            </a:pPr>
            <a:r>
              <a:rPr lang="tr-TR" sz="2200" dirty="0">
                <a:latin typeface="Comic Sans MS" panose="030F0702030302020204" pitchFamily="66" charset="0"/>
              </a:rPr>
              <a:t>   </a:t>
            </a:r>
            <a:r>
              <a:rPr lang="tr-TR" sz="2200" dirty="0">
                <a:cs typeface="Times New Roman" pitchFamily="18" charset="0"/>
              </a:rPr>
              <a:t>Tamir et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18687" y="326494"/>
            <a:ext cx="9162687" cy="52322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36000" numCol="1" spcCol="3600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NASIL BAŞLANILIR???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9" t="32359" r="34596" b="46642"/>
          <a:stretch/>
        </p:blipFill>
        <p:spPr bwMode="auto">
          <a:xfrm>
            <a:off x="7452320" y="309739"/>
            <a:ext cx="1584176" cy="58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9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5400" dirty="0" smtClean="0">
                <a:latin typeface="Mistral" pitchFamily="66" charset="0"/>
              </a:rPr>
              <a:t>YENİDEN KULLANMA…</a:t>
            </a:r>
            <a:endParaRPr lang="tr-TR" sz="5400" dirty="0">
              <a:latin typeface="Mistral" pitchFamily="66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3198"/>
            <a:ext cx="8363272" cy="4299966"/>
          </a:xfrm>
        </p:spPr>
      </p:pic>
    </p:spTree>
    <p:extLst>
      <p:ext uri="{BB962C8B-B14F-4D97-AF65-F5344CB8AC3E}">
        <p14:creationId xmlns:p14="http://schemas.microsoft.com/office/powerpoint/2010/main" val="12169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5400" dirty="0" smtClean="0">
                <a:latin typeface="Mistral" pitchFamily="66" charset="0"/>
              </a:rPr>
              <a:t>YENİDEN KULLANMA…</a:t>
            </a:r>
            <a:endParaRPr lang="tr-TR" sz="5400" dirty="0">
              <a:latin typeface="Mistral" pitchFamily="66" charset="0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410">
            <a:off x="6623408" y="1786863"/>
            <a:ext cx="1952625" cy="2333625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292">
            <a:off x="666945" y="1916473"/>
            <a:ext cx="3960440" cy="386345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544">
            <a:off x="5148064" y="4344038"/>
            <a:ext cx="3222104" cy="23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8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924" y="285729"/>
            <a:ext cx="8627793" cy="1138714"/>
          </a:xfrm>
        </p:spPr>
        <p:txBody>
          <a:bodyPr>
            <a:noAutofit/>
          </a:bodyPr>
          <a:lstStyle/>
          <a:p>
            <a:r>
              <a:rPr lang="tr-TR" sz="5400" b="1" dirty="0"/>
              <a:t>Ambalaj atıklarının toplanması ve ayrılması</a:t>
            </a:r>
            <a:endParaRPr lang="en-US" sz="5400" b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970" y="4957713"/>
            <a:ext cx="2039289" cy="114309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2531" y="2792059"/>
            <a:ext cx="2835384" cy="328014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915" y="2786058"/>
            <a:ext cx="3127973" cy="3212417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130" y="1639356"/>
            <a:ext cx="2878401" cy="215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SDÜ Atık yönetimi\Sıfır atık\Eğitim\Rahime Gül\PET sıkıştırma-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3024336"/>
          </a:xfrm>
          <a:prstGeom prst="rect">
            <a:avLst/>
          </a:prstGeom>
          <a:noFill/>
        </p:spPr>
      </p:pic>
      <p:pic>
        <p:nvPicPr>
          <p:cNvPr id="1029" name="Picture 5" descr="C:\Users\user\Desktop\SDÜ Atık yönetimi\Sıfır atık\Eğitim\Rahime Gül\PET sıkıştırma-2.jpeg"/>
          <p:cNvPicPr>
            <a:picLocks noChangeAspect="1" noChangeArrowheads="1"/>
          </p:cNvPicPr>
          <p:nvPr/>
        </p:nvPicPr>
        <p:blipFill>
          <a:blip r:embed="rId3" cstate="print"/>
          <a:srcRect t="38819"/>
          <a:stretch>
            <a:fillRect/>
          </a:stretch>
        </p:blipFill>
        <p:spPr bwMode="auto">
          <a:xfrm>
            <a:off x="899592" y="3933061"/>
            <a:ext cx="7488832" cy="2498683"/>
          </a:xfrm>
          <a:prstGeom prst="rect">
            <a:avLst/>
          </a:prstGeom>
          <a:noFill/>
        </p:spPr>
      </p:pic>
      <p:sp>
        <p:nvSpPr>
          <p:cNvPr id="9" name="8 Yuvarlatılmış Dikdörtgen"/>
          <p:cNvSpPr/>
          <p:nvPr/>
        </p:nvSpPr>
        <p:spPr>
          <a:xfrm>
            <a:off x="3779912" y="1124744"/>
            <a:ext cx="2448272" cy="223224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Aşağı Ok"/>
          <p:cNvSpPr/>
          <p:nvPr/>
        </p:nvSpPr>
        <p:spPr>
          <a:xfrm>
            <a:off x="4788024" y="3356992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Metin kutusu"/>
          <p:cNvSpPr txBox="1"/>
          <p:nvPr/>
        </p:nvSpPr>
        <p:spPr>
          <a:xfrm>
            <a:off x="3743909" y="145229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 </a:t>
            </a:r>
            <a:r>
              <a:rPr lang="tr-TR" sz="2000" b="1" dirty="0">
                <a:solidFill>
                  <a:schemeClr val="bg1"/>
                </a:solidFill>
              </a:rPr>
              <a:t>5</a:t>
            </a:r>
            <a:r>
              <a:rPr lang="tr-TR" sz="2000" b="1" dirty="0" smtClean="0">
                <a:solidFill>
                  <a:schemeClr val="bg1"/>
                </a:solidFill>
              </a:rPr>
              <a:t>00 ml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14" name="13 Metin kutusu"/>
          <p:cNvSpPr txBox="1"/>
          <p:nvPr/>
        </p:nvSpPr>
        <p:spPr>
          <a:xfrm>
            <a:off x="4319973" y="5445225"/>
            <a:ext cx="147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Hacim azalması: %80</a:t>
            </a:r>
          </a:p>
        </p:txBody>
      </p:sp>
      <p:sp>
        <p:nvSpPr>
          <p:cNvPr id="15" name="14 Yuvarlatılmış Dikdörtgen"/>
          <p:cNvSpPr/>
          <p:nvPr/>
        </p:nvSpPr>
        <p:spPr>
          <a:xfrm>
            <a:off x="4355976" y="3933056"/>
            <a:ext cx="1296144" cy="2376264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Başlık 1"/>
          <p:cNvSpPr txBox="1">
            <a:spLocks/>
          </p:cNvSpPr>
          <p:nvPr/>
        </p:nvSpPr>
        <p:spPr>
          <a:xfrm>
            <a:off x="823511" y="30030"/>
            <a:ext cx="7492911" cy="51865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tr-TR" sz="28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HACİM AZALTMA TEKNİKLERİ</a:t>
            </a:r>
          </a:p>
        </p:txBody>
      </p:sp>
      <p:sp>
        <p:nvSpPr>
          <p:cNvPr id="10" name="12 Metin kutusu"/>
          <p:cNvSpPr txBox="1"/>
          <p:nvPr/>
        </p:nvSpPr>
        <p:spPr>
          <a:xfrm>
            <a:off x="4569967" y="1868374"/>
            <a:ext cx="108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200 ml</a:t>
            </a:r>
            <a:endParaRPr lang="tr-T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1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0795-060D-43FE-B955-76DCA380755E}" type="datetime4">
              <a:rPr lang="tr-TR" smtClean="0"/>
              <a:pPr/>
              <a:t>22 Nisan 2019</a:t>
            </a:fld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9</a:t>
            </a:fld>
            <a:endParaRPr lang="tr-TR" dirty="0"/>
          </a:p>
        </p:txBody>
      </p:sp>
      <p:pic>
        <p:nvPicPr>
          <p:cNvPr id="9" name="Picture 1" descr="C:\Users\Nazli\Documents\sunumlaricinfotolar\whitepaperbal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202" y="4413679"/>
            <a:ext cx="2250152" cy="1501346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pic>
        <p:nvPicPr>
          <p:cNvPr id="10" name="Picture 2" descr="http://www.vegergeridonusum.com/images/templatemo_thumb_image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29" y="4411624"/>
            <a:ext cx="2026972" cy="1489385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petyaf.com.tr/userfiles/images/sayfalar/uretim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10" y="4413679"/>
            <a:ext cx="2128904" cy="1501346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rovimasistem.com/wp-content/uploads/2015/12/glass-255281_1280-1280x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801" y="4399663"/>
            <a:ext cx="1930841" cy="1501346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pic>
        <p:nvPicPr>
          <p:cNvPr id="13" name="İçerik Yer Tutucusu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54" y="1814077"/>
            <a:ext cx="2978665" cy="2382137"/>
          </a:xfrm>
          <a:prstGeom prst="rect">
            <a:avLst/>
          </a:prstGeom>
        </p:spPr>
      </p:pic>
      <p:pic>
        <p:nvPicPr>
          <p:cNvPr id="14" name="Resi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78" y="1814077"/>
            <a:ext cx="2886460" cy="2382137"/>
          </a:xfrm>
          <a:prstGeom prst="rect">
            <a:avLst/>
          </a:prstGeom>
        </p:spPr>
      </p:pic>
      <p:sp>
        <p:nvSpPr>
          <p:cNvPr id="15" name="Başlık 1"/>
          <p:cNvSpPr txBox="1">
            <a:spLocks/>
          </p:cNvSpPr>
          <p:nvPr/>
        </p:nvSpPr>
        <p:spPr>
          <a:xfrm>
            <a:off x="175433" y="933779"/>
            <a:ext cx="8787813" cy="648162"/>
          </a:xfrm>
          <a:prstGeom prst="rect">
            <a:avLst/>
          </a:prstGeom>
          <a:solidFill>
            <a:srgbClr val="0070C0"/>
          </a:solidFill>
        </p:spPr>
        <p:txBody>
          <a:bodyPr vert="horz" lIns="68580" tIns="34290" rIns="68580" bIns="34290" rtlCol="0" anchor="ctr" anchorCtr="0">
            <a:normAutofit fontScale="97500"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GERİ DÖNÜŞÜME HAZIRLIK!!!!</a:t>
            </a:r>
            <a:endParaRPr lang="tr-TR" sz="2325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3015</TotalTime>
  <Words>508</Words>
  <Application>Microsoft Office PowerPoint</Application>
  <PresentationFormat>Ekran Gösterisi (4:3)</PresentationFormat>
  <Paragraphs>132</Paragraphs>
  <Slides>31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Comic Sans MS</vt:lpstr>
      <vt:lpstr>Forte</vt:lpstr>
      <vt:lpstr>Garamond</vt:lpstr>
      <vt:lpstr>Mistral</vt:lpstr>
      <vt:lpstr>Times New Roman</vt:lpstr>
      <vt:lpstr>Viner Hand ITC</vt:lpstr>
      <vt:lpstr>Wingdings</vt:lpstr>
      <vt:lpstr>Office Teması</vt:lpstr>
      <vt:lpstr>PowerPoint Sunusu</vt:lpstr>
      <vt:lpstr>PowerPoint Sunusu</vt:lpstr>
      <vt:lpstr>Atık Yönetimi Hiyerarşisi</vt:lpstr>
      <vt:lpstr>PowerPoint Sunusu</vt:lpstr>
      <vt:lpstr>YENİDEN KULLANMA…</vt:lpstr>
      <vt:lpstr>YENİDEN KULLANMA…</vt:lpstr>
      <vt:lpstr>Ambalaj atıklarının toplanması ve ayrılması</vt:lpstr>
      <vt:lpstr>PowerPoint Sunusu</vt:lpstr>
      <vt:lpstr>PowerPoint Sunusu</vt:lpstr>
      <vt:lpstr>METAL GERİ DÖNÜŞÜMÜ</vt:lpstr>
      <vt:lpstr>PowerPoint Sunusu</vt:lpstr>
      <vt:lpstr>PowerPoint Sunusu</vt:lpstr>
      <vt:lpstr>ESKİ LASTİKLER….</vt:lpstr>
      <vt:lpstr>ESKİ LASTİKLER…</vt:lpstr>
      <vt:lpstr>KULLANILMIŞ YAĞLAR…</vt:lpstr>
      <vt:lpstr>YER ALTI SULARINA KARIŞARAK AÇIK DENİZLERE ULAŞIR, SUDA YAŞAYAN CANLILARIN OKSİJENSİZ KALARAK ÖLÜMLERİNE SEBEP OLUR.  </vt:lpstr>
      <vt:lpstr>KANALİZASYON BORULARINDA TAŞLAŞIR, ZAMANLA TIKANMASINA SEBEP OLUR </vt:lpstr>
      <vt:lpstr>PowerPoint Sunusu</vt:lpstr>
      <vt:lpstr>PowerPoint Sunusu</vt:lpstr>
      <vt:lpstr>Kompostlaştırma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Ayşe BUDAK</dc:creator>
  <cp:lastModifiedBy>Windows Kullanıcısı</cp:lastModifiedBy>
  <cp:revision>117</cp:revision>
  <cp:lastPrinted>2019-01-11T08:50:27Z</cp:lastPrinted>
  <dcterms:created xsi:type="dcterms:W3CDTF">2018-11-09T08:36:30Z</dcterms:created>
  <dcterms:modified xsi:type="dcterms:W3CDTF">2019-04-22T10:06:01Z</dcterms:modified>
</cp:coreProperties>
</file>