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4" r:id="rId3"/>
    <p:sldId id="285" r:id="rId4"/>
    <p:sldId id="265" r:id="rId5"/>
    <p:sldId id="266" r:id="rId6"/>
    <p:sldId id="267" r:id="rId7"/>
    <p:sldId id="321" r:id="rId8"/>
    <p:sldId id="315" r:id="rId9"/>
    <p:sldId id="269" r:id="rId10"/>
    <p:sldId id="357" r:id="rId11"/>
    <p:sldId id="276" r:id="rId12"/>
    <p:sldId id="271" r:id="rId13"/>
    <p:sldId id="324" r:id="rId14"/>
    <p:sldId id="277" r:id="rId15"/>
    <p:sldId id="278" r:id="rId16"/>
    <p:sldId id="273" r:id="rId17"/>
    <p:sldId id="274" r:id="rId18"/>
    <p:sldId id="275" r:id="rId19"/>
    <p:sldId id="306" r:id="rId20"/>
    <p:sldId id="308" r:id="rId21"/>
    <p:sldId id="309" r:id="rId22"/>
    <p:sldId id="307" r:id="rId23"/>
    <p:sldId id="279" r:id="rId24"/>
    <p:sldId id="310" r:id="rId25"/>
    <p:sldId id="280" r:id="rId26"/>
    <p:sldId id="281" r:id="rId27"/>
    <p:sldId id="311" r:id="rId28"/>
    <p:sldId id="282" r:id="rId29"/>
    <p:sldId id="312" r:id="rId30"/>
    <p:sldId id="313" r:id="rId31"/>
    <p:sldId id="314" r:id="rId32"/>
    <p:sldId id="322" r:id="rId33"/>
    <p:sldId id="323" r:id="rId34"/>
    <p:sldId id="318" r:id="rId35"/>
    <p:sldId id="325" r:id="rId36"/>
    <p:sldId id="326" r:id="rId37"/>
    <p:sldId id="327" r:id="rId38"/>
    <p:sldId id="328" r:id="rId39"/>
    <p:sldId id="329" r:id="rId40"/>
    <p:sldId id="332" r:id="rId41"/>
    <p:sldId id="330" r:id="rId42"/>
    <p:sldId id="331" r:id="rId43"/>
    <p:sldId id="333" r:id="rId44"/>
    <p:sldId id="334" r:id="rId45"/>
    <p:sldId id="335" r:id="rId46"/>
    <p:sldId id="336" r:id="rId47"/>
    <p:sldId id="337" r:id="rId48"/>
    <p:sldId id="338" r:id="rId49"/>
    <p:sldId id="339" r:id="rId50"/>
    <p:sldId id="341" r:id="rId51"/>
    <p:sldId id="288" r:id="rId52"/>
    <p:sldId id="289" r:id="rId53"/>
    <p:sldId id="290" r:id="rId54"/>
    <p:sldId id="316" r:id="rId55"/>
    <p:sldId id="291" r:id="rId56"/>
    <p:sldId id="295" r:id="rId57"/>
    <p:sldId id="294" r:id="rId58"/>
    <p:sldId id="293" r:id="rId59"/>
    <p:sldId id="292" r:id="rId60"/>
    <p:sldId id="296" r:id="rId61"/>
    <p:sldId id="297" r:id="rId62"/>
    <p:sldId id="298" r:id="rId63"/>
    <p:sldId id="301" r:id="rId64"/>
    <p:sldId id="300" r:id="rId65"/>
    <p:sldId id="299" r:id="rId66"/>
    <p:sldId id="302" r:id="rId67"/>
    <p:sldId id="303" r:id="rId68"/>
    <p:sldId id="342" r:id="rId69"/>
    <p:sldId id="343" r:id="rId70"/>
    <p:sldId id="344" r:id="rId71"/>
    <p:sldId id="346" r:id="rId72"/>
    <p:sldId id="345" r:id="rId73"/>
    <p:sldId id="347" r:id="rId74"/>
    <p:sldId id="348" r:id="rId75"/>
    <p:sldId id="349" r:id="rId76"/>
    <p:sldId id="350" r:id="rId77"/>
    <p:sldId id="351" r:id="rId78"/>
    <p:sldId id="352" r:id="rId79"/>
    <p:sldId id="353" r:id="rId80"/>
    <p:sldId id="354" r:id="rId81"/>
    <p:sldId id="355" r:id="rId82"/>
    <p:sldId id="356" r:id="rId83"/>
    <p:sldId id="304" r:id="rId84"/>
    <p:sldId id="305" r:id="rId85"/>
    <p:sldId id="319" r:id="rId86"/>
    <p:sldId id="283" r:id="rId87"/>
    <p:sldId id="262" r:id="rId8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117" d="100"/>
          <a:sy n="117" d="100"/>
        </p:scale>
        <p:origin x="72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23720DD-5B6D-40BF-8493-A6B52D484E6B}" type="datetimeFigureOut">
              <a:rPr lang="tr-TR" smtClean="0"/>
              <a:pPr/>
              <a:t>16.04.2019</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16.04.2019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16.04.2019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16.04.2019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16.04.2019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16.04.2019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pPr/>
              <a:t>16.04.2019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16.04.2019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16.04.2019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A23720DD-5B6D-40BF-8493-A6B52D484E6B}" type="datetimeFigureOut">
              <a:rPr lang="tr-TR" smtClean="0"/>
              <a:pPr/>
              <a:t>16.04.2019</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A23720DD-5B6D-40BF-8493-A6B52D484E6B}" type="datetimeFigureOut">
              <a:rPr lang="tr-TR" smtClean="0"/>
              <a:pPr/>
              <a:t>16.04.2019</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23720DD-5B6D-40BF-8493-A6B52D484E6B}" type="datetimeFigureOut">
              <a:rPr lang="tr-TR" smtClean="0"/>
              <a:pPr/>
              <a:t>16.04.2019</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atikyonetimi.sdu.edu.t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691680" y="1556792"/>
            <a:ext cx="5723468" cy="3305528"/>
          </a:xfrm>
        </p:spPr>
        <p:txBody>
          <a:bodyPr>
            <a:normAutofit fontScale="90000"/>
          </a:bodyPr>
          <a:lstStyle/>
          <a:p>
            <a:br>
              <a:rPr lang="tr-TR" dirty="0"/>
            </a:br>
            <a:r>
              <a:rPr lang="tr-TR" dirty="0">
                <a:solidFill>
                  <a:srgbClr val="C00000"/>
                </a:solidFill>
              </a:rPr>
              <a:t>TEHLİKELİ ATIKLARIN SINIFLANDIRILMASI VE KİMYASAL ATIK YÖNETİMİ</a:t>
            </a:r>
            <a:endParaRPr lang="en-US" dirty="0">
              <a:solidFill>
                <a:srgbClr val="C00000"/>
              </a:solidFill>
            </a:endParaRPr>
          </a:p>
        </p:txBody>
      </p:sp>
    </p:spTree>
    <p:extLst>
      <p:ext uri="{BB962C8B-B14F-4D97-AF65-F5344CB8AC3E}">
        <p14:creationId xmlns:p14="http://schemas.microsoft.com/office/powerpoint/2010/main" val="264238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1043608" y="1071546"/>
            <a:ext cx="7416824" cy="4651523"/>
          </a:xfrm>
        </p:spPr>
        <p:txBody>
          <a:bodyPr>
            <a:normAutofit/>
          </a:bodyPr>
          <a:lstStyle/>
          <a:p>
            <a:pPr marL="609600" indent="-609600">
              <a:buFontTx/>
              <a:buNone/>
            </a:pPr>
            <a:r>
              <a:rPr lang="tr-TR" altLang="en-US" sz="2000" b="1" dirty="0">
                <a:solidFill>
                  <a:srgbClr val="FF0000"/>
                </a:solidFill>
              </a:rPr>
              <a:t>Atık Yönetimi Yönetmeliğine </a:t>
            </a:r>
            <a:r>
              <a:rPr lang="tr-TR" altLang="en-US" sz="2000" b="1" dirty="0"/>
              <a:t>göre a</a:t>
            </a:r>
            <a:r>
              <a:rPr lang="tr-TR" sz="2000" b="1" dirty="0"/>
              <a:t>tık üreticisinin ve atık sahibinin yükümlülükleri</a:t>
            </a:r>
            <a:endParaRPr lang="tr-TR" altLang="en-US" sz="2000" b="1" dirty="0"/>
          </a:p>
          <a:p>
            <a:pPr marL="609600" indent="-609600"/>
            <a:endParaRPr lang="tr-TR" altLang="en-US" sz="2000" dirty="0"/>
          </a:p>
          <a:p>
            <a:pPr>
              <a:spcBef>
                <a:spcPts val="600"/>
              </a:spcBef>
              <a:spcAft>
                <a:spcPts val="600"/>
              </a:spcAft>
              <a:buFont typeface="Wingdings" panose="05000000000000000000" pitchFamily="2" charset="2"/>
              <a:buChar char="Ø"/>
            </a:pPr>
            <a:r>
              <a:rPr lang="tr-TR" sz="2000" dirty="0"/>
              <a:t>Ayda </a:t>
            </a:r>
            <a:r>
              <a:rPr lang="tr-TR" sz="2000" dirty="0">
                <a:solidFill>
                  <a:srgbClr val="FF0000"/>
                </a:solidFill>
              </a:rPr>
              <a:t>bin kilogramdan daha az tehlikeli atık </a:t>
            </a:r>
            <a:r>
              <a:rPr lang="tr-TR" sz="2000" dirty="0"/>
              <a:t>üreten atık üreticilerinin, tehlikeli atıklarını geçici olarak depoladığı/depolayacağı alanları/konteynerleri geçici </a:t>
            </a:r>
            <a:r>
              <a:rPr lang="tr-TR" sz="2000" dirty="0">
                <a:solidFill>
                  <a:srgbClr val="FF0000"/>
                </a:solidFill>
              </a:rPr>
              <a:t>depolama izninden muaftır</a:t>
            </a:r>
            <a:r>
              <a:rPr lang="tr-TR" sz="2000" dirty="0"/>
              <a:t>. Ayda bin kilogram veya daha fazla tehlikeli atık üreten atık üreticileri tehlikeli atıklarını geçici depoladığı alanları/konteynerleri için il müdürlüğünden geçici depolama izni alır.</a:t>
            </a:r>
          </a:p>
          <a:p>
            <a:pPr>
              <a:spcBef>
                <a:spcPts val="600"/>
              </a:spcBef>
              <a:spcAft>
                <a:spcPts val="600"/>
              </a:spcAft>
              <a:buFont typeface="Wingdings" panose="05000000000000000000" pitchFamily="2" charset="2"/>
              <a:buChar char="Ø"/>
            </a:pPr>
            <a:r>
              <a:rPr lang="tr-TR" sz="2000" dirty="0"/>
              <a:t>Tehlikeli atık geçici depolama alanları/konteynerleri için miktara bakılmaksızın Tehlikeli Maddeler ve Tehlikeli Atık </a:t>
            </a:r>
            <a:r>
              <a:rPr lang="tr-TR" sz="2000" b="1" dirty="0">
                <a:solidFill>
                  <a:srgbClr val="FF0000"/>
                </a:solidFill>
              </a:rPr>
              <a:t>Zorunlu Mali Sorumluluk Sigortası </a:t>
            </a:r>
            <a:r>
              <a:rPr lang="tr-TR" sz="2000" dirty="0"/>
              <a:t>yaptırılır.</a:t>
            </a:r>
          </a:p>
        </p:txBody>
      </p:sp>
    </p:spTree>
    <p:extLst>
      <p:ext uri="{BB962C8B-B14F-4D97-AF65-F5344CB8AC3E}">
        <p14:creationId xmlns:p14="http://schemas.microsoft.com/office/powerpoint/2010/main" val="34788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3"/>
          <p:cNvSpPr>
            <a:spLocks noGrp="1" noChangeArrowheads="1"/>
          </p:cNvSpPr>
          <p:nvPr>
            <p:ph type="title"/>
          </p:nvPr>
        </p:nvSpPr>
        <p:spPr bwMode="auto">
          <a:xfrm>
            <a:off x="1357290" y="817583"/>
            <a:ext cx="6143668" cy="611153"/>
          </a:xfrm>
          <a:prstGeom prst="rect">
            <a:avLst/>
          </a:prstGeom>
          <a:noFill/>
          <a:ln w="9525">
            <a:noFill/>
            <a:miter lim="800000"/>
            <a:headEnd/>
            <a:tailEnd/>
          </a:ln>
        </p:spPr>
        <p:txBody>
          <a:bodyPr anchor="ctr"/>
          <a:lstStyle/>
          <a:p>
            <a:pPr eaLnBrk="0" hangingPunct="0"/>
            <a:r>
              <a:rPr lang="tr-TR" altLang="en-US" sz="2000" b="1" dirty="0">
                <a:solidFill>
                  <a:srgbClr val="00B050"/>
                </a:solidFill>
                <a:latin typeface="Garamond" pitchFamily="18" charset="0"/>
              </a:rPr>
              <a:t>TEHLİKELİ  ATIKLARIN  YÖNETİMİ</a:t>
            </a:r>
          </a:p>
        </p:txBody>
      </p:sp>
      <p:sp>
        <p:nvSpPr>
          <p:cNvPr id="5" name="Rectangle 6"/>
          <p:cNvSpPr>
            <a:spLocks noGrp="1" noChangeArrowheads="1"/>
          </p:cNvSpPr>
          <p:nvPr>
            <p:ph idx="1"/>
          </p:nvPr>
        </p:nvSpPr>
        <p:spPr bwMode="auto">
          <a:xfrm>
            <a:off x="857224" y="2357430"/>
            <a:ext cx="1142983" cy="1857388"/>
          </a:xfrm>
          <a:prstGeom prst="rect">
            <a:avLst/>
          </a:prstGeom>
          <a:solidFill>
            <a:srgbClr val="FF6600"/>
          </a:solidFill>
          <a:ln w="76200" cmpd="tri">
            <a:solidFill>
              <a:schemeClr val="accent2"/>
            </a:solidFill>
            <a:miter lim="800000"/>
            <a:headEnd/>
            <a:tailEnd/>
          </a:ln>
        </p:spPr>
        <p:txBody>
          <a:bodyPr wrap="none" anchor="ctr"/>
          <a:lstStyle/>
          <a:p>
            <a:pPr algn="ctr" eaLnBrk="0" hangingPunct="0"/>
            <a:endParaRPr lang="tr-TR" altLang="en-US" sz="1600" dirty="0"/>
          </a:p>
          <a:p>
            <a:pPr algn="ctr" eaLnBrk="0" hangingPunct="0">
              <a:buNone/>
            </a:pPr>
            <a:r>
              <a:rPr lang="tr-TR" altLang="en-US" sz="1600" b="1" dirty="0">
                <a:solidFill>
                  <a:schemeClr val="bg1"/>
                </a:solidFill>
              </a:rPr>
              <a:t>Atık </a:t>
            </a:r>
          </a:p>
          <a:p>
            <a:pPr algn="ctr" eaLnBrk="0" hangingPunct="0">
              <a:buNone/>
            </a:pPr>
            <a:r>
              <a:rPr lang="tr-TR" altLang="en-US" sz="1600" b="1" dirty="0">
                <a:solidFill>
                  <a:schemeClr val="bg1"/>
                </a:solidFill>
              </a:rPr>
              <a:t>Üreticisi</a:t>
            </a:r>
          </a:p>
          <a:p>
            <a:pPr algn="ctr" eaLnBrk="0" hangingPunct="0"/>
            <a:endParaRPr lang="tr-TR" altLang="en-US" dirty="0">
              <a:solidFill>
                <a:schemeClr val="bg1"/>
              </a:solidFill>
            </a:endParaRPr>
          </a:p>
        </p:txBody>
      </p:sp>
      <p:sp>
        <p:nvSpPr>
          <p:cNvPr id="6" name="AutoShape 16"/>
          <p:cNvSpPr>
            <a:spLocks noChangeArrowheads="1"/>
          </p:cNvSpPr>
          <p:nvPr/>
        </p:nvSpPr>
        <p:spPr bwMode="auto">
          <a:xfrm>
            <a:off x="2143108" y="3214686"/>
            <a:ext cx="576263" cy="144463"/>
          </a:xfrm>
          <a:prstGeom prst="rightArrow">
            <a:avLst>
              <a:gd name="adj1" fmla="val 50000"/>
              <a:gd name="adj2" fmla="val 99725"/>
            </a:avLst>
          </a:prstGeom>
          <a:solidFill>
            <a:schemeClr val="accent1"/>
          </a:solidFill>
          <a:ln w="9525">
            <a:solidFill>
              <a:schemeClr val="tx1"/>
            </a:solidFill>
            <a:miter lim="800000"/>
            <a:headEnd/>
            <a:tailEnd/>
          </a:ln>
        </p:spPr>
        <p:txBody>
          <a:bodyPr wrap="none" anchor="ctr"/>
          <a:lstStyle/>
          <a:p>
            <a:endParaRPr lang="en-US" altLang="en-US"/>
          </a:p>
        </p:txBody>
      </p:sp>
      <p:sp>
        <p:nvSpPr>
          <p:cNvPr id="7" name="Rectangle 7"/>
          <p:cNvSpPr>
            <a:spLocks noChangeArrowheads="1"/>
          </p:cNvSpPr>
          <p:nvPr/>
        </p:nvSpPr>
        <p:spPr bwMode="auto">
          <a:xfrm>
            <a:off x="2786050" y="2143116"/>
            <a:ext cx="1000132" cy="2071701"/>
          </a:xfrm>
          <a:prstGeom prst="rect">
            <a:avLst/>
          </a:prstGeom>
          <a:solidFill>
            <a:schemeClr val="folHlink"/>
          </a:solidFill>
          <a:ln w="76200" cmpd="tri">
            <a:solidFill>
              <a:srgbClr val="FF0000"/>
            </a:solidFill>
            <a:miter lim="800000"/>
            <a:headEnd/>
            <a:tailEnd/>
          </a:ln>
        </p:spPr>
        <p:txBody>
          <a:bodyPr wrap="none" anchor="ctr"/>
          <a:lstStyle/>
          <a:p>
            <a:pPr algn="ctr" eaLnBrk="0" hangingPunct="0"/>
            <a:r>
              <a:rPr lang="tr-TR" altLang="en-US" dirty="0"/>
              <a:t>Tehlikeli</a:t>
            </a:r>
          </a:p>
          <a:p>
            <a:pPr algn="ctr" eaLnBrk="0" hangingPunct="0"/>
            <a:r>
              <a:rPr lang="tr-TR" altLang="en-US" dirty="0"/>
              <a:t>Atıkların</a:t>
            </a:r>
          </a:p>
          <a:p>
            <a:pPr algn="ctr" eaLnBrk="0" hangingPunct="0"/>
            <a:r>
              <a:rPr lang="tr-TR" altLang="en-US" dirty="0"/>
              <a:t>Üniversite</a:t>
            </a:r>
          </a:p>
          <a:p>
            <a:pPr algn="ctr" eaLnBrk="0" hangingPunct="0"/>
            <a:r>
              <a:rPr lang="tr-TR" altLang="en-US" dirty="0"/>
              <a:t>İçinde</a:t>
            </a:r>
          </a:p>
          <a:p>
            <a:pPr algn="ctr" eaLnBrk="0" hangingPunct="0"/>
            <a:r>
              <a:rPr lang="tr-TR" altLang="en-US" dirty="0"/>
              <a:t>Yönetimi</a:t>
            </a:r>
          </a:p>
        </p:txBody>
      </p:sp>
      <p:sp>
        <p:nvSpPr>
          <p:cNvPr id="8" name="AutoShape 17"/>
          <p:cNvSpPr>
            <a:spLocks noChangeArrowheads="1"/>
          </p:cNvSpPr>
          <p:nvPr/>
        </p:nvSpPr>
        <p:spPr bwMode="auto">
          <a:xfrm>
            <a:off x="3857620" y="3286124"/>
            <a:ext cx="576263" cy="144463"/>
          </a:xfrm>
          <a:prstGeom prst="rightArrow">
            <a:avLst>
              <a:gd name="adj1" fmla="val 50000"/>
              <a:gd name="adj2" fmla="val 99725"/>
            </a:avLst>
          </a:prstGeom>
          <a:solidFill>
            <a:schemeClr val="accent1"/>
          </a:solidFill>
          <a:ln w="9525">
            <a:solidFill>
              <a:schemeClr val="tx1"/>
            </a:solidFill>
            <a:miter lim="800000"/>
            <a:headEnd/>
            <a:tailEnd/>
          </a:ln>
        </p:spPr>
        <p:txBody>
          <a:bodyPr wrap="none" anchor="ctr"/>
          <a:lstStyle/>
          <a:p>
            <a:endParaRPr lang="en-US" altLang="en-US"/>
          </a:p>
        </p:txBody>
      </p:sp>
      <p:sp>
        <p:nvSpPr>
          <p:cNvPr id="9" name="Rectangle 15"/>
          <p:cNvSpPr>
            <a:spLocks noChangeArrowheads="1"/>
          </p:cNvSpPr>
          <p:nvPr/>
        </p:nvSpPr>
        <p:spPr bwMode="auto">
          <a:xfrm>
            <a:off x="4429124" y="1571612"/>
            <a:ext cx="76200" cy="42672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0" name="Rectangle 8"/>
          <p:cNvSpPr>
            <a:spLocks noChangeArrowheads="1"/>
          </p:cNvSpPr>
          <p:nvPr/>
        </p:nvSpPr>
        <p:spPr bwMode="auto">
          <a:xfrm>
            <a:off x="4572000" y="1500174"/>
            <a:ext cx="3743325" cy="431800"/>
          </a:xfrm>
          <a:prstGeom prst="rect">
            <a:avLst/>
          </a:prstGeom>
          <a:solidFill>
            <a:srgbClr val="EADCB4"/>
          </a:solidFill>
          <a:ln w="38100" cmpd="dbl">
            <a:solidFill>
              <a:schemeClr val="tx1"/>
            </a:solidFill>
            <a:miter lim="800000"/>
            <a:headEnd/>
            <a:tailEnd/>
          </a:ln>
        </p:spPr>
        <p:txBody>
          <a:bodyPr wrap="none" anchor="ctr"/>
          <a:lstStyle/>
          <a:p>
            <a:pPr algn="ctr" eaLnBrk="0" hangingPunct="0"/>
            <a:r>
              <a:rPr lang="tr-TR" altLang="en-US" sz="1600" b="1" dirty="0"/>
              <a:t>Atık yönetim planını hazırlamak</a:t>
            </a:r>
          </a:p>
        </p:txBody>
      </p:sp>
      <p:sp>
        <p:nvSpPr>
          <p:cNvPr id="11" name="Rectangle 9"/>
          <p:cNvSpPr>
            <a:spLocks noChangeArrowheads="1"/>
          </p:cNvSpPr>
          <p:nvPr/>
        </p:nvSpPr>
        <p:spPr bwMode="auto">
          <a:xfrm>
            <a:off x="4572000" y="2071678"/>
            <a:ext cx="3743325" cy="431800"/>
          </a:xfrm>
          <a:prstGeom prst="rect">
            <a:avLst/>
          </a:prstGeom>
          <a:solidFill>
            <a:schemeClr val="folHlink"/>
          </a:solidFill>
          <a:ln w="38100" cmpd="dbl">
            <a:solidFill>
              <a:schemeClr val="tx1"/>
            </a:solidFill>
            <a:miter lim="800000"/>
            <a:headEnd/>
            <a:tailEnd/>
          </a:ln>
        </p:spPr>
        <p:txBody>
          <a:bodyPr wrap="none" anchor="ctr"/>
          <a:lstStyle/>
          <a:p>
            <a:pPr algn="ctr" eaLnBrk="0" hangingPunct="0"/>
            <a:r>
              <a:rPr lang="tr-TR" altLang="en-US" sz="1600" b="1" dirty="0"/>
              <a:t>Atıkları kaynağında ayrı toplamak</a:t>
            </a:r>
          </a:p>
        </p:txBody>
      </p:sp>
      <p:sp>
        <p:nvSpPr>
          <p:cNvPr id="12" name="Rectangle 10"/>
          <p:cNvSpPr>
            <a:spLocks noChangeArrowheads="1"/>
          </p:cNvSpPr>
          <p:nvPr/>
        </p:nvSpPr>
        <p:spPr bwMode="auto">
          <a:xfrm>
            <a:off x="4572000" y="2643182"/>
            <a:ext cx="3743325" cy="431800"/>
          </a:xfrm>
          <a:prstGeom prst="rect">
            <a:avLst/>
          </a:prstGeom>
          <a:solidFill>
            <a:srgbClr val="FF6600"/>
          </a:solidFill>
          <a:ln w="38100" cmpd="dbl">
            <a:solidFill>
              <a:schemeClr val="tx1"/>
            </a:solidFill>
            <a:miter lim="800000"/>
            <a:headEnd/>
            <a:tailEnd/>
          </a:ln>
        </p:spPr>
        <p:txBody>
          <a:bodyPr wrap="none" anchor="ctr"/>
          <a:lstStyle/>
          <a:p>
            <a:pPr algn="ctr" eaLnBrk="0" hangingPunct="0"/>
            <a:r>
              <a:rPr lang="tr-TR" altLang="en-US" sz="1600" b="1"/>
              <a:t>Atıkları ayrı taşımak</a:t>
            </a:r>
          </a:p>
        </p:txBody>
      </p:sp>
      <p:sp>
        <p:nvSpPr>
          <p:cNvPr id="13" name="Rectangle 11"/>
          <p:cNvSpPr>
            <a:spLocks noChangeArrowheads="1"/>
          </p:cNvSpPr>
          <p:nvPr/>
        </p:nvSpPr>
        <p:spPr bwMode="auto">
          <a:xfrm>
            <a:off x="4572000" y="3286124"/>
            <a:ext cx="3743325" cy="431800"/>
          </a:xfrm>
          <a:prstGeom prst="rect">
            <a:avLst/>
          </a:prstGeom>
          <a:solidFill>
            <a:schemeClr val="hlink"/>
          </a:solidFill>
          <a:ln w="38100" cmpd="dbl">
            <a:solidFill>
              <a:schemeClr val="tx1"/>
            </a:solidFill>
            <a:miter lim="800000"/>
            <a:headEnd/>
            <a:tailEnd/>
          </a:ln>
        </p:spPr>
        <p:txBody>
          <a:bodyPr wrap="none" anchor="ctr"/>
          <a:lstStyle/>
          <a:p>
            <a:pPr algn="ctr" eaLnBrk="0" hangingPunct="0"/>
            <a:r>
              <a:rPr lang="tr-TR" altLang="en-US" sz="1600" b="1" dirty="0"/>
              <a:t>Atıkları geçici depolamak</a:t>
            </a:r>
          </a:p>
        </p:txBody>
      </p:sp>
      <p:sp>
        <p:nvSpPr>
          <p:cNvPr id="14" name="Rectangle 12"/>
          <p:cNvSpPr>
            <a:spLocks noChangeArrowheads="1"/>
          </p:cNvSpPr>
          <p:nvPr/>
        </p:nvSpPr>
        <p:spPr bwMode="auto">
          <a:xfrm>
            <a:off x="4572000" y="3857628"/>
            <a:ext cx="3743325" cy="431800"/>
          </a:xfrm>
          <a:prstGeom prst="rect">
            <a:avLst/>
          </a:prstGeom>
          <a:solidFill>
            <a:srgbClr val="FF0000"/>
          </a:solidFill>
          <a:ln w="38100" cmpd="dbl">
            <a:solidFill>
              <a:schemeClr val="tx1"/>
            </a:solidFill>
            <a:miter lim="800000"/>
            <a:headEnd/>
            <a:tailEnd/>
          </a:ln>
        </p:spPr>
        <p:txBody>
          <a:bodyPr wrap="none" anchor="ctr"/>
          <a:lstStyle/>
          <a:p>
            <a:pPr algn="ctr" eaLnBrk="0" hangingPunct="0"/>
            <a:r>
              <a:rPr lang="tr-TR" altLang="en-US" sz="1600" b="1"/>
              <a:t>Personeli eğitmek</a:t>
            </a:r>
          </a:p>
        </p:txBody>
      </p:sp>
      <p:sp>
        <p:nvSpPr>
          <p:cNvPr id="15" name="Rectangle 13"/>
          <p:cNvSpPr>
            <a:spLocks noChangeArrowheads="1"/>
          </p:cNvSpPr>
          <p:nvPr/>
        </p:nvSpPr>
        <p:spPr bwMode="auto">
          <a:xfrm>
            <a:off x="4572000" y="4500570"/>
            <a:ext cx="3743325" cy="431800"/>
          </a:xfrm>
          <a:prstGeom prst="rect">
            <a:avLst/>
          </a:prstGeom>
          <a:solidFill>
            <a:schemeClr val="folHlink"/>
          </a:solidFill>
          <a:ln w="38100" cmpd="dbl">
            <a:solidFill>
              <a:schemeClr val="tx1"/>
            </a:solidFill>
            <a:miter lim="800000"/>
            <a:headEnd/>
            <a:tailEnd/>
          </a:ln>
        </p:spPr>
        <p:txBody>
          <a:bodyPr wrap="none" anchor="ctr"/>
          <a:lstStyle/>
          <a:p>
            <a:pPr algn="ctr" eaLnBrk="0" hangingPunct="0"/>
            <a:r>
              <a:rPr lang="tr-TR" altLang="en-US" sz="1600" b="1" dirty="0"/>
              <a:t>Bertaraf harcamalarını karşılamak</a:t>
            </a:r>
          </a:p>
        </p:txBody>
      </p:sp>
      <p:sp>
        <p:nvSpPr>
          <p:cNvPr id="16" name="Rectangle 14"/>
          <p:cNvSpPr>
            <a:spLocks noChangeArrowheads="1"/>
          </p:cNvSpPr>
          <p:nvPr/>
        </p:nvSpPr>
        <p:spPr bwMode="auto">
          <a:xfrm>
            <a:off x="4572000" y="5072074"/>
            <a:ext cx="3743325" cy="433388"/>
          </a:xfrm>
          <a:prstGeom prst="rect">
            <a:avLst/>
          </a:prstGeom>
          <a:solidFill>
            <a:srgbClr val="EADCB4"/>
          </a:solidFill>
          <a:ln w="38100" cmpd="dbl">
            <a:solidFill>
              <a:schemeClr val="tx1"/>
            </a:solidFill>
            <a:miter lim="800000"/>
            <a:headEnd/>
            <a:tailEnd/>
          </a:ln>
        </p:spPr>
        <p:txBody>
          <a:bodyPr wrap="none" anchor="ctr"/>
          <a:lstStyle/>
          <a:p>
            <a:pPr algn="ctr" eaLnBrk="0" hangingPunct="0"/>
            <a:r>
              <a:rPr lang="tr-TR" altLang="en-US" sz="1600" b="1" dirty="0"/>
              <a:t>Tehlikeli atık miktarını kayıt altına almak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Dikdörtgen"/>
          <p:cNvSpPr>
            <a:spLocks noGrp="1" noChangeArrowheads="1"/>
          </p:cNvSpPr>
          <p:nvPr>
            <p:ph idx="1"/>
          </p:nvPr>
        </p:nvSpPr>
        <p:spPr bwMode="auto">
          <a:xfrm>
            <a:off x="857224" y="714357"/>
            <a:ext cx="7429552" cy="5632311"/>
          </a:xfrm>
          <a:prstGeom prst="rect">
            <a:avLst/>
          </a:prstGeom>
          <a:noFill/>
          <a:ln w="9525">
            <a:noFill/>
            <a:miter lim="800000"/>
            <a:headEnd/>
            <a:tailEnd/>
          </a:ln>
        </p:spPr>
        <p:txBody>
          <a:bodyPr wrap="square">
            <a:spAutoFit/>
          </a:bodyPr>
          <a:lstStyle/>
          <a:p>
            <a:pPr marL="342900" indent="-342900" eaLnBrk="0" hangingPunct="0">
              <a:spcBef>
                <a:spcPct val="20000"/>
              </a:spcBef>
              <a:buClr>
                <a:schemeClr val="accent1"/>
              </a:buClr>
              <a:buSzPct val="65000"/>
              <a:buFont typeface="Wingdings" pitchFamily="2" charset="2"/>
              <a:buNone/>
            </a:pPr>
            <a:r>
              <a:rPr lang="tr-TR" altLang="en-US" sz="1800" b="1" dirty="0">
                <a:solidFill>
                  <a:srgbClr val="82C836"/>
                </a:solidFill>
              </a:rPr>
              <a:t>I- Tehlikeli Atık Yönetim Planı hazırlanması</a:t>
            </a:r>
          </a:p>
          <a:p>
            <a:pPr marL="342900" indent="-342900" eaLnBrk="0" hangingPunct="0">
              <a:spcBef>
                <a:spcPct val="20000"/>
              </a:spcBef>
              <a:buClr>
                <a:schemeClr val="accent1"/>
              </a:buClr>
              <a:buSzPct val="65000"/>
              <a:buFont typeface="Wingdings" pitchFamily="2" charset="2"/>
              <a:buNone/>
            </a:pPr>
            <a:endParaRPr lang="tr-TR" altLang="en-US" sz="1800" b="1" dirty="0">
              <a:solidFill>
                <a:srgbClr val="82C836"/>
              </a:solidFill>
            </a:endParaRPr>
          </a:p>
          <a:p>
            <a:pPr marL="342900" indent="-342900">
              <a:buFontTx/>
              <a:buChar char="•"/>
            </a:pPr>
            <a:r>
              <a:rPr lang="tr-TR" altLang="en-US" sz="1800" b="1" dirty="0">
                <a:solidFill>
                  <a:srgbClr val="FF6600"/>
                </a:solidFill>
              </a:rPr>
              <a:t>Tehlikeli atıkların tespiti</a:t>
            </a:r>
          </a:p>
          <a:p>
            <a:pPr marL="342900" indent="-342900">
              <a:buFontTx/>
              <a:buChar char="•"/>
            </a:pPr>
            <a:endParaRPr lang="tr-TR" altLang="en-US" sz="1800" b="1" dirty="0">
              <a:solidFill>
                <a:srgbClr val="FF6600"/>
              </a:solidFill>
            </a:endParaRPr>
          </a:p>
          <a:p>
            <a:pPr marL="342900" indent="-342900">
              <a:buFontTx/>
              <a:buChar char="•"/>
            </a:pPr>
            <a:r>
              <a:rPr lang="tr-TR" altLang="en-US" sz="1800" b="1" dirty="0">
                <a:solidFill>
                  <a:srgbClr val="FF6600"/>
                </a:solidFill>
              </a:rPr>
              <a:t> Tehlikeli atıkların tahmini yıllık miktarlarının   belirlenmesi</a:t>
            </a:r>
          </a:p>
          <a:p>
            <a:pPr marL="342900" indent="-342900">
              <a:buFontTx/>
              <a:buChar char="•"/>
            </a:pPr>
            <a:endParaRPr lang="tr-TR" altLang="en-US" sz="1800" b="1" dirty="0">
              <a:solidFill>
                <a:srgbClr val="FF6600"/>
              </a:solidFill>
            </a:endParaRPr>
          </a:p>
          <a:p>
            <a:pPr marL="342900" indent="-342900">
              <a:buFontTx/>
              <a:buChar char="•"/>
            </a:pPr>
            <a:r>
              <a:rPr lang="tr-TR" altLang="en-US" sz="1800" b="1" dirty="0">
                <a:solidFill>
                  <a:srgbClr val="FF6600"/>
                </a:solidFill>
              </a:rPr>
              <a:t> Lisanslı kuruluşlar ile sözleşmelerin yapılması</a:t>
            </a:r>
          </a:p>
          <a:p>
            <a:pPr marL="342900" indent="-342900">
              <a:buFontTx/>
              <a:buChar char="•"/>
            </a:pPr>
            <a:endParaRPr lang="tr-TR" altLang="en-US" sz="1800" b="1" dirty="0">
              <a:solidFill>
                <a:srgbClr val="FF6600"/>
              </a:solidFill>
            </a:endParaRPr>
          </a:p>
          <a:p>
            <a:pPr marL="342900" indent="-342900">
              <a:buFontTx/>
              <a:buChar char="•"/>
            </a:pPr>
            <a:r>
              <a:rPr lang="tr-TR" altLang="en-US" sz="1800" b="1" dirty="0">
                <a:solidFill>
                  <a:srgbClr val="FF6600"/>
                </a:solidFill>
              </a:rPr>
              <a:t>Atıkların kaynağında ayrı ve tanımlı ( uluslararası standartlara uygun ) bir şekilde toplanmasının başlanması </a:t>
            </a:r>
          </a:p>
          <a:p>
            <a:pPr marL="342900" indent="-342900">
              <a:buFontTx/>
              <a:buChar char="•"/>
            </a:pPr>
            <a:endParaRPr lang="tr-TR" altLang="en-US" sz="1800" b="1" dirty="0">
              <a:solidFill>
                <a:srgbClr val="FF6600"/>
              </a:solidFill>
            </a:endParaRPr>
          </a:p>
          <a:p>
            <a:pPr marL="342900" indent="-342900">
              <a:buFontTx/>
              <a:buChar char="•"/>
            </a:pPr>
            <a:r>
              <a:rPr lang="tr-TR" altLang="en-US" sz="1800" b="1" dirty="0">
                <a:solidFill>
                  <a:srgbClr val="FF6600"/>
                </a:solidFill>
              </a:rPr>
              <a:t>Tehlikeli atık geçici depolama alanının oluşturulması</a:t>
            </a:r>
          </a:p>
          <a:p>
            <a:pPr marL="342900" indent="-342900">
              <a:buFontTx/>
              <a:buChar char="•"/>
            </a:pPr>
            <a:endParaRPr lang="tr-TR" altLang="en-US" sz="1800" b="1" dirty="0">
              <a:solidFill>
                <a:srgbClr val="FF6600"/>
              </a:solidFill>
            </a:endParaRPr>
          </a:p>
          <a:p>
            <a:pPr marL="342900" indent="-342900">
              <a:buFontTx/>
              <a:buChar char="•"/>
            </a:pPr>
            <a:r>
              <a:rPr lang="tr-TR" altLang="en-US" sz="1800" b="1" dirty="0">
                <a:solidFill>
                  <a:srgbClr val="FF6600"/>
                </a:solidFill>
              </a:rPr>
              <a:t>Atık yönetim planının doldurulması</a:t>
            </a:r>
          </a:p>
          <a:p>
            <a:pPr marL="342900" indent="-342900">
              <a:buFontTx/>
              <a:buChar char="•"/>
            </a:pPr>
            <a:endParaRPr lang="tr-TR" altLang="en-US" sz="1800" b="1" dirty="0">
              <a:solidFill>
                <a:srgbClr val="FF6600"/>
              </a:solidFill>
            </a:endParaRPr>
          </a:p>
          <a:p>
            <a:pPr marL="342900" indent="-342900">
              <a:buFontTx/>
              <a:buChar char="•"/>
            </a:pPr>
            <a:r>
              <a:rPr lang="tr-TR" altLang="en-US" sz="1800" b="1" dirty="0">
                <a:solidFill>
                  <a:srgbClr val="FF6600"/>
                </a:solidFill>
              </a:rPr>
              <a:t> Çevre ve Şehircilik İl Müdürlüğü’ne Atık Yönetim Planı gönderilmesi</a:t>
            </a:r>
          </a:p>
          <a:p>
            <a:pPr marL="342900" indent="-342900" eaLnBrk="0" hangingPunct="0">
              <a:spcBef>
                <a:spcPct val="20000"/>
              </a:spcBef>
              <a:buClr>
                <a:schemeClr val="accent1"/>
              </a:buClr>
              <a:buSzPct val="65000"/>
              <a:buFont typeface="Wingdings" pitchFamily="2" charset="2"/>
              <a:buNone/>
            </a:pPr>
            <a:endParaRPr lang="tr-TR" altLang="en-US" sz="1800" b="1" dirty="0">
              <a:solidFill>
                <a:srgbClr val="82C83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a:solidFill>
                  <a:srgbClr val="C00000"/>
                </a:solidFill>
              </a:rPr>
              <a:t>TEHLİKELİ ATIK ÜRETEN BİRİMLER</a:t>
            </a:r>
          </a:p>
        </p:txBody>
      </p:sp>
      <p:sp>
        <p:nvSpPr>
          <p:cNvPr id="3" name="2 İçerik Yer Tutucusu"/>
          <p:cNvSpPr>
            <a:spLocks noGrp="1"/>
          </p:cNvSpPr>
          <p:nvPr>
            <p:ph idx="1"/>
          </p:nvPr>
        </p:nvSpPr>
        <p:spPr>
          <a:xfrm>
            <a:off x="1463040" y="1785926"/>
            <a:ext cx="6196405" cy="3937143"/>
          </a:xfrm>
        </p:spPr>
        <p:txBody>
          <a:bodyPr/>
          <a:lstStyle/>
          <a:p>
            <a:endParaRPr lang="tr-TR" dirty="0"/>
          </a:p>
          <a:p>
            <a:r>
              <a:rPr lang="tr-TR" dirty="0"/>
              <a:t>UYGULAMA VE AR&amp;GE LABORATUVARLARI</a:t>
            </a:r>
          </a:p>
          <a:p>
            <a:r>
              <a:rPr lang="tr-TR" dirty="0"/>
              <a:t>•BİLGİ İŞLEM</a:t>
            </a:r>
          </a:p>
          <a:p>
            <a:r>
              <a:rPr lang="tr-TR" dirty="0"/>
              <a:t>•HASTANE</a:t>
            </a:r>
          </a:p>
          <a:p>
            <a:r>
              <a:rPr lang="tr-TR" dirty="0"/>
              <a:t>•OFİSLER</a:t>
            </a:r>
          </a:p>
          <a:p>
            <a:r>
              <a:rPr lang="tr-TR" dirty="0"/>
              <a:t>•MATBAA</a:t>
            </a:r>
          </a:p>
          <a:p>
            <a:r>
              <a:rPr lang="tr-TR" dirty="0"/>
              <a:t>•TEKNİK SERVİS VE BAKIM</a:t>
            </a:r>
          </a:p>
          <a:p>
            <a:r>
              <a:rPr lang="tr-TR" dirty="0"/>
              <a:t>•DİĞERLER AKADEMİK BİRİMLER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115616" y="1844824"/>
            <a:ext cx="7000923" cy="414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382580" y="607381"/>
            <a:ext cx="6733959" cy="461665"/>
          </a:xfrm>
          <a:prstGeom prst="rect">
            <a:avLst/>
          </a:prstGeom>
        </p:spPr>
        <p:txBody>
          <a:bodyPr wrap="none">
            <a:spAutoFit/>
          </a:bodyPr>
          <a:lstStyle/>
          <a:p>
            <a:r>
              <a:rPr lang="tr-TR" sz="2400" dirty="0">
                <a:solidFill>
                  <a:srgbClr val="FF0000"/>
                </a:solidFill>
              </a:rPr>
              <a:t>Atık Yönetimi Yönetmeliğinde atık listesi verilmiştir.</a:t>
            </a:r>
          </a:p>
        </p:txBody>
      </p:sp>
      <p:sp>
        <p:nvSpPr>
          <p:cNvPr id="5" name="İçerik Yer Tutucusu 2"/>
          <p:cNvSpPr txBox="1">
            <a:spLocks/>
          </p:cNvSpPr>
          <p:nvPr/>
        </p:nvSpPr>
        <p:spPr>
          <a:xfrm>
            <a:off x="814473" y="1103528"/>
            <a:ext cx="7603208" cy="559534"/>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tr-TR" sz="2000" b="1" i="1" dirty="0">
                <a:solidFill>
                  <a:srgbClr val="00B0F0"/>
                </a:solidFill>
              </a:rPr>
              <a:t>20 Bölüm,  </a:t>
            </a:r>
            <a:r>
              <a:rPr lang="tr-TR" sz="2000" b="1" i="1" dirty="0">
                <a:solidFill>
                  <a:srgbClr val="FF0000"/>
                </a:solidFill>
              </a:rPr>
              <a:t> 839 </a:t>
            </a:r>
            <a:r>
              <a:rPr lang="tr-TR" sz="2000" dirty="0"/>
              <a:t>Atık Kodu,  </a:t>
            </a:r>
            <a:r>
              <a:rPr lang="tr-TR" sz="2000" b="1" i="1" dirty="0">
                <a:solidFill>
                  <a:srgbClr val="00B050"/>
                </a:solidFill>
              </a:rPr>
              <a:t>405 Tehlikeli Atık, </a:t>
            </a:r>
            <a:r>
              <a:rPr lang="tr-TR" sz="2000" dirty="0"/>
              <a:t> </a:t>
            </a:r>
            <a:r>
              <a:rPr lang="tr-TR" sz="2000" b="1" i="1" dirty="0">
                <a:solidFill>
                  <a:schemeClr val="tx2">
                    <a:lumMod val="60000"/>
                    <a:lumOff val="40000"/>
                  </a:schemeClr>
                </a:solidFill>
              </a:rPr>
              <a:t>434 Tehlikesiz Atık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095023" y="817583"/>
            <a:ext cx="6965245" cy="611153"/>
          </a:xfrm>
        </p:spPr>
        <p:txBody>
          <a:bodyPr>
            <a:normAutofit fontScale="90000"/>
          </a:bodyPr>
          <a:lstStyle/>
          <a:p>
            <a:pPr algn="ctr"/>
            <a:r>
              <a:rPr lang="tr-TR" b="1" dirty="0">
                <a:solidFill>
                  <a:srgbClr val="C00000"/>
                </a:solidFill>
              </a:rPr>
              <a:t>ATIK LİSTESİ</a:t>
            </a:r>
          </a:p>
        </p:txBody>
      </p:sp>
      <p:sp>
        <p:nvSpPr>
          <p:cNvPr id="5" name="İçerik Yer Tutucusu 2"/>
          <p:cNvSpPr>
            <a:spLocks noGrp="1"/>
          </p:cNvSpPr>
          <p:nvPr>
            <p:ph idx="1"/>
          </p:nvPr>
        </p:nvSpPr>
        <p:spPr>
          <a:xfrm>
            <a:off x="1071538" y="1428736"/>
            <a:ext cx="6858048" cy="4572032"/>
          </a:xfrm>
        </p:spPr>
        <p:txBody>
          <a:bodyPr>
            <a:normAutofit fontScale="77500" lnSpcReduction="20000"/>
          </a:bodyPr>
          <a:lstStyle/>
          <a:p>
            <a:r>
              <a:rPr lang="tr-TR" sz="2600" dirty="0"/>
              <a:t>Atık kodu 20 bölümden oluşur</a:t>
            </a:r>
          </a:p>
          <a:p>
            <a:endParaRPr lang="tr-TR" sz="2600" dirty="0"/>
          </a:p>
          <a:p>
            <a:r>
              <a:rPr lang="tr-TR" sz="2600" dirty="0"/>
              <a:t>Bölüm 1 - 12, 17 - 19         Kaynağa dayanır (endüstriyel </a:t>
            </a:r>
          </a:p>
          <a:p>
            <a:pPr marL="0" indent="0">
              <a:buNone/>
            </a:pPr>
            <a:r>
              <a:rPr lang="tr-TR" sz="2600" dirty="0"/>
              <a:t>                                            işyeri branşı)</a:t>
            </a:r>
          </a:p>
          <a:p>
            <a:pPr marL="0" indent="0">
              <a:buNone/>
            </a:pPr>
            <a:endParaRPr lang="tr-TR" sz="2600" dirty="0"/>
          </a:p>
          <a:p>
            <a:r>
              <a:rPr lang="tr-TR" sz="2600" dirty="0"/>
              <a:t>Bölüm 6 - 7                       İşleme dayalı</a:t>
            </a:r>
          </a:p>
          <a:p>
            <a:endParaRPr lang="tr-TR" sz="2600" dirty="0"/>
          </a:p>
          <a:p>
            <a:r>
              <a:rPr lang="tr-TR" sz="2600" dirty="0"/>
              <a:t>Bölüm 13 - 15                   Madde ve malzemeye dayalı</a:t>
            </a:r>
          </a:p>
          <a:p>
            <a:endParaRPr lang="tr-TR" sz="2600" dirty="0"/>
          </a:p>
          <a:p>
            <a:r>
              <a:rPr lang="tr-TR" sz="2600" dirty="0"/>
              <a:t>Bölüm 20                          Evsel atıklar</a:t>
            </a:r>
          </a:p>
          <a:p>
            <a:endParaRPr lang="tr-TR" sz="2600" dirty="0"/>
          </a:p>
          <a:p>
            <a:r>
              <a:rPr lang="tr-TR" sz="2600" dirty="0"/>
              <a:t>Bölüm 16                          Listede başka türlü                         </a:t>
            </a:r>
          </a:p>
          <a:p>
            <a:pPr marL="0" indent="0">
              <a:buNone/>
            </a:pPr>
            <a:r>
              <a:rPr lang="tr-TR" sz="2600" dirty="0"/>
              <a:t>                                            tanımlanmayan atıklar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095023" y="817583"/>
            <a:ext cx="6965245" cy="682591"/>
          </a:xfrm>
        </p:spPr>
        <p:txBody>
          <a:bodyPr>
            <a:normAutofit/>
          </a:bodyPr>
          <a:lstStyle/>
          <a:p>
            <a:pPr algn="ctr"/>
            <a:r>
              <a:rPr lang="tr-TR" sz="3200" b="1" dirty="0">
                <a:solidFill>
                  <a:srgbClr val="C00000"/>
                </a:solidFill>
                <a:latin typeface="Arial" panose="020B0604020202020204" pitchFamily="34" charset="0"/>
                <a:cs typeface="Arial" panose="020B0604020202020204" pitchFamily="34" charset="0"/>
              </a:rPr>
              <a:t>KODLAMA SİSTEMİ</a:t>
            </a:r>
            <a:endParaRPr lang="tr-TR" sz="3200" dirty="0">
              <a:solidFill>
                <a:srgbClr val="C00000"/>
              </a:solidFill>
              <a:latin typeface="Arial" panose="020B0604020202020204" pitchFamily="34" charset="0"/>
              <a:cs typeface="Arial" panose="020B0604020202020204" pitchFamily="34" charset="0"/>
            </a:endParaRPr>
          </a:p>
        </p:txBody>
      </p:sp>
      <p:pic>
        <p:nvPicPr>
          <p:cNvPr id="5"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857224" y="1428736"/>
            <a:ext cx="7500990" cy="478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071538" y="1000108"/>
            <a:ext cx="6929485" cy="4722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000101" y="1071546"/>
            <a:ext cx="7358114" cy="478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928662" y="642918"/>
            <a:ext cx="7286676" cy="5429288"/>
          </a:xfrm>
        </p:spPr>
        <p:txBody>
          <a:bodyPr>
            <a:noAutofit/>
          </a:bodyPr>
          <a:lstStyle/>
          <a:p>
            <a:pPr algn="just"/>
            <a:r>
              <a:rPr lang="tr-TR" sz="1600" b="1" dirty="0">
                <a:solidFill>
                  <a:schemeClr val="dk1"/>
                </a:solidFill>
              </a:rPr>
              <a:t>ATIK YÖNETİMİ YÖNETMELİĞİ</a:t>
            </a:r>
            <a:endParaRPr lang="tr-TR" sz="1600" dirty="0">
              <a:solidFill>
                <a:schemeClr val="dk1"/>
              </a:solidFill>
            </a:endParaRPr>
          </a:p>
          <a:p>
            <a:pPr algn="just">
              <a:buNone/>
            </a:pPr>
            <a:r>
              <a:rPr lang="tr-TR" sz="1600" b="1" dirty="0">
                <a:solidFill>
                  <a:srgbClr val="FF0000"/>
                </a:solidFill>
              </a:rPr>
              <a:t>      EK-1</a:t>
            </a:r>
          </a:p>
          <a:p>
            <a:pPr algn="just"/>
            <a:r>
              <a:rPr lang="tr-TR" sz="1600" b="1" dirty="0">
                <a:solidFill>
                  <a:schemeClr val="dk1"/>
                </a:solidFill>
              </a:rPr>
              <a:t>ATIK KODU BELİRLEME HİYERARŞİSİ VE ATIK KODU AÇIKLAMALARI</a:t>
            </a:r>
            <a:endParaRPr lang="tr-TR" sz="1600" dirty="0">
              <a:solidFill>
                <a:schemeClr val="dk1"/>
              </a:solidFill>
            </a:endParaRPr>
          </a:p>
          <a:p>
            <a:pPr algn="just">
              <a:buNone/>
            </a:pPr>
            <a:r>
              <a:rPr lang="tr-TR" sz="1600" dirty="0">
                <a:solidFill>
                  <a:schemeClr val="dk1"/>
                </a:solidFill>
              </a:rPr>
              <a:t> </a:t>
            </a:r>
          </a:p>
          <a:p>
            <a:pPr algn="just"/>
            <a:r>
              <a:rPr lang="tr-TR" sz="1600" b="1" u="sng" dirty="0">
                <a:solidFill>
                  <a:schemeClr val="dk1"/>
                </a:solidFill>
              </a:rPr>
              <a:t>I. Atık Kodu Belirleme Hiyerarşisi</a:t>
            </a:r>
            <a:endParaRPr lang="tr-TR" sz="1600" dirty="0">
              <a:solidFill>
                <a:schemeClr val="dk1"/>
              </a:solidFill>
            </a:endParaRPr>
          </a:p>
          <a:p>
            <a:pPr algn="just"/>
            <a:r>
              <a:rPr lang="tr-TR" sz="1600" dirty="0">
                <a:solidFill>
                  <a:schemeClr val="dk1"/>
                </a:solidFill>
              </a:rPr>
              <a:t>Ek-4 atık listesinde bir atığa karşılık gelen atık kodunun belirlenmesi için aşağıda belirtilen atık kodu belirleme hiyerarşisi uygulanır;</a:t>
            </a:r>
          </a:p>
          <a:p>
            <a:pPr algn="just"/>
            <a:r>
              <a:rPr lang="tr-TR" sz="1600" dirty="0">
                <a:solidFill>
                  <a:schemeClr val="dk1"/>
                </a:solidFill>
              </a:rPr>
              <a:t>(1) 01’den 12’ye ya da 17’den 20’ye kadar olan bölümlerde atığın kaynağı ve bu atığa uygun altı haneli atık kodu belirlenir.</a:t>
            </a:r>
          </a:p>
          <a:p>
            <a:pPr algn="just"/>
            <a:r>
              <a:rPr lang="tr-TR" sz="1600" dirty="0">
                <a:solidFill>
                  <a:schemeClr val="dk1"/>
                </a:solidFill>
              </a:rPr>
              <a:t>(2) Atığın kodunun belirlenmesi için, 01’den 12’ye ya da 17’den 20’ye kadar olan bölümlerde uygun bir atık kodu bulunamaz ise 13, 14 ve 15 inci bölümler incelenir.</a:t>
            </a:r>
          </a:p>
          <a:p>
            <a:pPr algn="just"/>
            <a:r>
              <a:rPr lang="tr-TR" sz="1600" dirty="0">
                <a:solidFill>
                  <a:schemeClr val="dk1"/>
                </a:solidFill>
              </a:rPr>
              <a:t>(3) Bu bölümlerde de uygun bir atık kodu bulunamaz ise atık, 16 </a:t>
            </a:r>
            <a:r>
              <a:rPr lang="tr-TR" sz="1600" dirty="0" err="1">
                <a:solidFill>
                  <a:schemeClr val="dk1"/>
                </a:solidFill>
              </a:rPr>
              <a:t>ncı</a:t>
            </a:r>
            <a:r>
              <a:rPr lang="tr-TR" sz="1600" dirty="0">
                <a:solidFill>
                  <a:schemeClr val="dk1"/>
                </a:solidFill>
              </a:rPr>
              <a:t> bölüme göre değerlendirilir.</a:t>
            </a:r>
          </a:p>
          <a:p>
            <a:pPr algn="just"/>
            <a:r>
              <a:rPr lang="tr-TR" sz="1600" dirty="0">
                <a:solidFill>
                  <a:schemeClr val="dk1"/>
                </a:solidFill>
              </a:rPr>
              <a:t>(4) Eğer atık, 16 </a:t>
            </a:r>
            <a:r>
              <a:rPr lang="tr-TR" sz="1600" dirty="0" err="1">
                <a:solidFill>
                  <a:schemeClr val="dk1"/>
                </a:solidFill>
              </a:rPr>
              <a:t>ncı</a:t>
            </a:r>
            <a:r>
              <a:rPr lang="tr-TR" sz="1600" dirty="0">
                <a:solidFill>
                  <a:schemeClr val="dk1"/>
                </a:solidFill>
              </a:rPr>
              <a:t> bölümde de tanımlanamıyorsa, atık listesindeki ana faaliyet kodlarına uygun olan ve sonu 99-başka türlü tanımlanamayan atıklar ile biten uygun atık kodu Bakanlığın onayı ile kullanılır. 99 ile biten atıkların tehlikeli olup olmadığının ek-3/</a:t>
            </a:r>
            <a:r>
              <a:rPr lang="tr-TR" sz="1600" dirty="0" err="1">
                <a:solidFill>
                  <a:schemeClr val="dk1"/>
                </a:solidFill>
              </a:rPr>
              <a:t>B’de</a:t>
            </a:r>
            <a:r>
              <a:rPr lang="tr-TR" sz="1600" dirty="0">
                <a:solidFill>
                  <a:schemeClr val="dk1"/>
                </a:solidFill>
              </a:rPr>
              <a:t> yer alan konsantrasyon değerleri esas alınarak yapılacak analiz ile belgelenmesi zorunludur.</a:t>
            </a:r>
          </a:p>
          <a:p>
            <a:pPr algn="just">
              <a:buNone/>
            </a:pPr>
            <a:r>
              <a:rPr lang="tr-TR" sz="1600" dirty="0">
                <a:solidFill>
                  <a:schemeClr val="dk1"/>
                </a:solidFill>
              </a:rPr>
              <a:t> </a:t>
            </a:r>
          </a:p>
          <a:p>
            <a:pPr algn="just"/>
            <a:endParaRPr lang="tr-TR" sz="1600" dirty="0"/>
          </a:p>
          <a:p>
            <a:pPr algn="just"/>
            <a:endParaRPr lang="tr-T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827584" y="1357298"/>
            <a:ext cx="7416824" cy="4365771"/>
          </a:xfrm>
        </p:spPr>
        <p:txBody>
          <a:bodyPr>
            <a:normAutofit/>
          </a:bodyPr>
          <a:lstStyle/>
          <a:p>
            <a:pPr algn="just"/>
            <a:r>
              <a:rPr lang="tr-TR" dirty="0"/>
              <a:t>Süleyman Demirel Üniversitesi Atık Yönetimi Yönergesi 23.10.2018 tarih ve 497/6 sayılı Senato kararı ile yürürlüğe girmiştir. </a:t>
            </a:r>
          </a:p>
          <a:p>
            <a:pPr algn="just"/>
            <a:r>
              <a:rPr lang="tr-TR" dirty="0"/>
              <a:t>Yürürlüğe giren bu yönergeye göre, "</a:t>
            </a:r>
            <a:r>
              <a:rPr lang="tr-TR" b="1" dirty="0"/>
              <a:t>Atık Yönetim Birimi</a:t>
            </a:r>
            <a:r>
              <a:rPr lang="tr-TR" dirty="0"/>
              <a:t>" kurulmuş olup atık yönetimi konularında danışmanlık yapmak üzere  de "</a:t>
            </a:r>
            <a:r>
              <a:rPr lang="tr-TR" b="1" dirty="0"/>
              <a:t>Atık Yönetimi Danışma Kurulu</a:t>
            </a:r>
            <a:r>
              <a:rPr lang="tr-TR" dirty="0"/>
              <a:t>" oluşturulmuştur. Aynı zamanda atık yönetiminin birimlerde etkin bir şekilde yürütülmesi amacıyla "</a:t>
            </a:r>
            <a:r>
              <a:rPr lang="tr-TR" b="1" dirty="0"/>
              <a:t>Atık Yönetimi Birim ve Bölüm Sorumluları</a:t>
            </a:r>
            <a:r>
              <a:rPr lang="tr-TR" dirty="0"/>
              <a:t>  da belirlenmiştir.</a:t>
            </a:r>
          </a:p>
          <a:p>
            <a:pPr algn="just"/>
            <a:endParaRPr lang="en-US" dirty="0"/>
          </a:p>
          <a:p>
            <a:pPr algn="just"/>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1214415" y="714357"/>
            <a:ext cx="6929486" cy="5286412"/>
          </a:xfrm>
        </p:spPr>
        <p:txBody>
          <a:bodyPr>
            <a:noAutofit/>
          </a:bodyPr>
          <a:lstStyle/>
          <a:p>
            <a:pPr algn="just"/>
            <a:endParaRPr lang="tr-TR" sz="1600" b="1" u="sng" dirty="0">
              <a:solidFill>
                <a:schemeClr val="dk1"/>
              </a:solidFill>
            </a:endParaRPr>
          </a:p>
          <a:p>
            <a:pPr algn="just"/>
            <a:r>
              <a:rPr lang="tr-TR" sz="1600" b="1" u="sng" dirty="0">
                <a:solidFill>
                  <a:schemeClr val="dk1"/>
                </a:solidFill>
              </a:rPr>
              <a:t>II. Atık Kodu Açıklamaları</a:t>
            </a:r>
            <a:endParaRPr lang="tr-TR" sz="1600" dirty="0">
              <a:solidFill>
                <a:schemeClr val="dk1"/>
              </a:solidFill>
            </a:endParaRPr>
          </a:p>
          <a:p>
            <a:pPr algn="just"/>
            <a:r>
              <a:rPr lang="tr-TR" sz="1600" dirty="0">
                <a:solidFill>
                  <a:schemeClr val="dk1"/>
                </a:solidFill>
              </a:rPr>
              <a:t>Ek-4 atık listesinde altı haneli atık kodlarının yanında yer alan işaretlerin açıklamaları aşağıdaki şekildedir;</a:t>
            </a:r>
          </a:p>
          <a:p>
            <a:pPr algn="just"/>
            <a:r>
              <a:rPr lang="tr-TR" sz="1600" b="1" dirty="0">
                <a:solidFill>
                  <a:srgbClr val="FF0000"/>
                </a:solidFill>
              </a:rPr>
              <a:t>Yıldız (*) işareti:</a:t>
            </a:r>
            <a:r>
              <a:rPr lang="tr-TR" sz="1600" dirty="0">
                <a:solidFill>
                  <a:schemeClr val="dk1"/>
                </a:solidFill>
              </a:rPr>
              <a:t> Altı haneli atık kodunun yanında yıldız (*) işareti bulunan atıklar tehlikeli atıklardır.</a:t>
            </a:r>
          </a:p>
          <a:p>
            <a:pPr algn="just"/>
            <a:r>
              <a:rPr lang="tr-TR" sz="1600" b="1" dirty="0">
                <a:solidFill>
                  <a:srgbClr val="FF0000"/>
                </a:solidFill>
              </a:rPr>
              <a:t>(A) işareti:</a:t>
            </a:r>
            <a:r>
              <a:rPr lang="tr-TR" sz="1600" dirty="0">
                <a:solidFill>
                  <a:srgbClr val="FF0000"/>
                </a:solidFill>
              </a:rPr>
              <a:t> </a:t>
            </a:r>
            <a:r>
              <a:rPr lang="tr-TR" sz="1600" dirty="0">
                <a:solidFill>
                  <a:schemeClr val="dk1"/>
                </a:solidFill>
              </a:rPr>
              <a:t>Altı haneli atık kodu hizasında “Açıklama” sütununda yer alan işaret atığın </a:t>
            </a:r>
            <a:r>
              <a:rPr lang="tr-TR" sz="1600" dirty="0">
                <a:solidFill>
                  <a:srgbClr val="FF0000"/>
                </a:solidFill>
              </a:rPr>
              <a:t>kesin tehlikeli atık </a:t>
            </a:r>
            <a:r>
              <a:rPr lang="tr-TR" sz="1600" dirty="0">
                <a:solidFill>
                  <a:schemeClr val="dk1"/>
                </a:solidFill>
              </a:rPr>
              <a:t>olduğunu belirtir. Bu şekilde işaretlenmiş olan atıklar analiz yapılmaksızın kesin tehlikeli olarak sınıflandırılır.</a:t>
            </a:r>
          </a:p>
          <a:p>
            <a:pPr algn="just"/>
            <a:r>
              <a:rPr lang="tr-TR" sz="1600" b="1" dirty="0">
                <a:solidFill>
                  <a:srgbClr val="FF0000"/>
                </a:solidFill>
              </a:rPr>
              <a:t>(M) işareti:</a:t>
            </a:r>
            <a:r>
              <a:rPr lang="tr-TR" sz="1600" dirty="0">
                <a:solidFill>
                  <a:srgbClr val="FF0000"/>
                </a:solidFill>
              </a:rPr>
              <a:t> </a:t>
            </a:r>
            <a:r>
              <a:rPr lang="tr-TR" sz="1600" dirty="0">
                <a:solidFill>
                  <a:schemeClr val="dk1"/>
                </a:solidFill>
              </a:rPr>
              <a:t>Altı haneli atık kodu hizasında “Açıklama” sütununda yer alan işaret atığın </a:t>
            </a:r>
            <a:r>
              <a:rPr lang="tr-TR" sz="1600" dirty="0">
                <a:solidFill>
                  <a:srgbClr val="FF0000"/>
                </a:solidFill>
              </a:rPr>
              <a:t>muhtemel tehlikeli atık </a:t>
            </a:r>
            <a:r>
              <a:rPr lang="tr-TR" sz="1600" dirty="0">
                <a:solidFill>
                  <a:schemeClr val="dk1"/>
                </a:solidFill>
              </a:rPr>
              <a:t>olduğunu belirtir. Bu şekilde işaretlenmiş olan atıkların tehlikeli olup olmadığının belirlenmesi için bu Yönetmeliğin 11 inci maddesinde öngörülen atığın tehlikelilik özelliklerinin belirlenmesine yönelik çalışma yapılır. </a:t>
            </a:r>
          </a:p>
          <a:p>
            <a:pPr algn="just"/>
            <a:r>
              <a:rPr lang="tr-TR" sz="1600" b="1" dirty="0">
                <a:solidFill>
                  <a:srgbClr val="FF0000"/>
                </a:solidFill>
              </a:rPr>
              <a:t>99 ile biten atıklar:</a:t>
            </a:r>
            <a:r>
              <a:rPr lang="tr-TR" sz="1600" dirty="0">
                <a:solidFill>
                  <a:schemeClr val="dk1"/>
                </a:solidFill>
              </a:rPr>
              <a:t> Altı haneli atık kodu 99 ile biten atıklar tehlikeli veya tehlikesiz atık olarak sınıflandırılması gerçekleştirilmemiş, listede başka türlü tanımlanmamış atıkları tanımlar. Bu atık kodunun kullanılmasında “Atık Kodu Belirleme Hiyerarşisi” ve bu Yönetmeliğin 12 </a:t>
            </a:r>
            <a:r>
              <a:rPr lang="tr-TR" sz="1600" dirty="0" err="1">
                <a:solidFill>
                  <a:schemeClr val="dk1"/>
                </a:solidFill>
              </a:rPr>
              <a:t>nci</a:t>
            </a:r>
            <a:r>
              <a:rPr lang="tr-TR" sz="1600" dirty="0">
                <a:solidFill>
                  <a:schemeClr val="dk1"/>
                </a:solidFill>
              </a:rPr>
              <a:t> maddesi hükümleri uygulanır.</a:t>
            </a:r>
          </a:p>
          <a:p>
            <a:pPr algn="just">
              <a:buNone/>
            </a:pPr>
            <a:r>
              <a:rPr lang="tr-TR" sz="1600" dirty="0">
                <a:solidFill>
                  <a:schemeClr val="dk1"/>
                </a:solidFill>
              </a:rPr>
              <a:t> </a:t>
            </a:r>
          </a:p>
          <a:p>
            <a:pPr algn="just"/>
            <a:endParaRPr lang="tr-TR"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1538" y="1000108"/>
            <a:ext cx="7072362" cy="4722961"/>
          </a:xfrm>
        </p:spPr>
        <p:txBody>
          <a:bodyPr>
            <a:normAutofit fontScale="92500" lnSpcReduction="10000"/>
          </a:bodyPr>
          <a:lstStyle/>
          <a:p>
            <a:pPr algn="just"/>
            <a:r>
              <a:rPr lang="tr-TR" b="1" u="sng" dirty="0"/>
              <a:t>III. Atığın Tehlikelilik Durumu</a:t>
            </a:r>
            <a:r>
              <a:rPr lang="tr-TR" b="1" dirty="0"/>
              <a:t>(Değişik:RG-23/3/2017-30016)</a:t>
            </a:r>
            <a:endParaRPr lang="tr-TR" dirty="0"/>
          </a:p>
          <a:p>
            <a:pPr algn="just"/>
            <a:r>
              <a:rPr lang="tr-TR" dirty="0"/>
              <a:t>Muhtemel tehlikeli atık olarak tanımlanan atıkların uygun atık kodunun belirlenmesi için tehlikelilik özellikleri ve konsantrasyonlarının belirlenmesi çalışmaları yapılır. Çalışma sonucunda atığın EK-3/</a:t>
            </a:r>
            <a:r>
              <a:rPr lang="tr-TR" dirty="0" err="1"/>
              <a:t>B’de</a:t>
            </a:r>
            <a:r>
              <a:rPr lang="tr-TR" dirty="0"/>
              <a:t> yer alan konsantrasyon değerlerinin üzerinde olduğunun tespiti halinde (M) ile işaretli atık kodu kullanılır. Çalışma sonucunda atığın EK-3/</a:t>
            </a:r>
            <a:r>
              <a:rPr lang="tr-TR" dirty="0" err="1"/>
              <a:t>B’de</a:t>
            </a:r>
            <a:r>
              <a:rPr lang="tr-TR" dirty="0"/>
              <a:t> yer alan konsantrasyon değerlerinin altında olması halinde ise ilgili bölümdeki uygun tehlikesiz atık kodu ile atık sınıflandırılır. Muhtemel tehlikeli atık kodu (M) ile bağlantılı olan tehlikesiz atık kodu, atığın tehlikesiz olduğu kanıtlanmadan kullanılmaz.</a:t>
            </a:r>
          </a:p>
          <a:p>
            <a:pPr algn="just"/>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85786" y="285728"/>
            <a:ext cx="7572428" cy="6072230"/>
          </a:xfrm>
        </p:spPr>
        <p:txBody>
          <a:bodyPr>
            <a:noAutofit/>
          </a:bodyPr>
          <a:lstStyle/>
          <a:p>
            <a:r>
              <a:rPr lang="tr-TR" sz="1200" b="1" dirty="0"/>
              <a:t>EK-2/A</a:t>
            </a:r>
            <a:endParaRPr lang="tr-TR" sz="1200" dirty="0"/>
          </a:p>
          <a:p>
            <a:r>
              <a:rPr lang="tr-TR" sz="1200" b="1" dirty="0"/>
              <a:t>BERTARAF YÖNTEMLERİ</a:t>
            </a:r>
            <a:endParaRPr lang="tr-TR" sz="1200" dirty="0"/>
          </a:p>
          <a:p>
            <a:r>
              <a:rPr lang="tr-TR" sz="1200" dirty="0"/>
              <a:t> </a:t>
            </a:r>
          </a:p>
          <a:p>
            <a:r>
              <a:rPr lang="tr-TR" sz="1200" dirty="0"/>
              <a:t>D1	Toprağın altında veya üstünde düzenli depolama (örneğin, düzenli depolama ve benzeri) </a:t>
            </a:r>
          </a:p>
          <a:p>
            <a:r>
              <a:rPr lang="tr-TR" sz="1200" dirty="0"/>
              <a:t>D2 	Arazi ıslahı (örneğin, sıvı veya çamur atıkların toprakta biyolojik bozulmaya uğraması ve benzeri) </a:t>
            </a:r>
          </a:p>
          <a:p>
            <a:r>
              <a:rPr lang="tr-TR" sz="1200" dirty="0"/>
              <a:t>D3 	Derine enjeksiyon</a:t>
            </a:r>
            <a:r>
              <a:rPr lang="tr-TR" sz="1200" baseline="30000" dirty="0"/>
              <a:t>(1)</a:t>
            </a:r>
            <a:r>
              <a:rPr lang="tr-TR" sz="1200" dirty="0"/>
              <a:t> (örneğin, pompalanabilir atıkların kuyulara, tuz kayalarına veya doğal olarak bulunan boşluklara enjeksiyonu ve benzeri) </a:t>
            </a:r>
          </a:p>
          <a:p>
            <a:r>
              <a:rPr lang="tr-TR" sz="1200" dirty="0"/>
              <a:t>D4 	Yüzey doldurma (örneğin, sıvı ya da çamur atıkların kovuklara, havuzlara ve lagünlere doldurulması ve benzeri) </a:t>
            </a:r>
            <a:r>
              <a:rPr lang="tr-TR" sz="1200" baseline="30000" dirty="0"/>
              <a:t>(2)</a:t>
            </a:r>
            <a:endParaRPr lang="tr-TR" sz="1200" dirty="0"/>
          </a:p>
          <a:p>
            <a:r>
              <a:rPr lang="tr-TR" sz="1200" dirty="0"/>
              <a:t>D5 	Özel mühendislik gerektiren düzenli depolama (çevreden ve her biri ayrı olarak izole edilmiş ve örtülmüş hücresel depolama ve benzeri)</a:t>
            </a:r>
          </a:p>
          <a:p>
            <a:r>
              <a:rPr lang="tr-TR" sz="1200" dirty="0"/>
              <a:t>D6	Deniz/okyanus hariç bir su kütlesine boşaltım </a:t>
            </a:r>
            <a:r>
              <a:rPr lang="tr-TR" sz="1200" baseline="30000" dirty="0"/>
              <a:t>(3)</a:t>
            </a:r>
            <a:endParaRPr lang="tr-TR" sz="1200" dirty="0"/>
          </a:p>
          <a:p>
            <a:r>
              <a:rPr lang="tr-TR" sz="1200" dirty="0"/>
              <a:t>D7	Deniz yatakları dahil deniz/okyanuslara boşaltım </a:t>
            </a:r>
            <a:r>
              <a:rPr lang="tr-TR" sz="1200" baseline="30000" dirty="0"/>
              <a:t>(3)</a:t>
            </a:r>
            <a:endParaRPr lang="tr-TR" sz="1200" dirty="0"/>
          </a:p>
          <a:p>
            <a:r>
              <a:rPr lang="tr-TR" sz="1200" dirty="0"/>
              <a:t>D8 	D1 ile D7 ve D9 ile D12 arasında verilen işlemlerden herhangi biri yoluyla atılan nihai bileşiklerin veya karışımların oluşmasına neden olan ve bu ekin başka bir yerinde ifade edilmeyen biyolojik işlemler </a:t>
            </a:r>
          </a:p>
          <a:p>
            <a:r>
              <a:rPr lang="tr-TR" sz="1200" dirty="0"/>
              <a:t>D9 	D1 ile D8 ve D10 ile D12 arasında verilen işlemlerden herhangi biri yoluyla atılan nihai bileşiklerin veya karışımların oluşmasına neden olan fiziksel-kimyasal işlemler (örneğin, buharlaştırma, kurutma, </a:t>
            </a:r>
            <a:r>
              <a:rPr lang="tr-TR" sz="1200" dirty="0" err="1"/>
              <a:t>kalsinasyon</a:t>
            </a:r>
            <a:r>
              <a:rPr lang="tr-TR" sz="1200" dirty="0"/>
              <a:t> ve benzeri)</a:t>
            </a:r>
          </a:p>
          <a:p>
            <a:r>
              <a:rPr lang="tr-TR" sz="1200" dirty="0"/>
              <a:t>D10 	Yakma (Karada)</a:t>
            </a:r>
          </a:p>
          <a:p>
            <a:r>
              <a:rPr lang="tr-TR" sz="1200" dirty="0"/>
              <a:t>D11	Yakma (Deniz üstünde) </a:t>
            </a:r>
            <a:r>
              <a:rPr lang="tr-TR" sz="1200" baseline="30000" dirty="0"/>
              <a:t>(4)</a:t>
            </a:r>
            <a:endParaRPr lang="tr-TR" sz="1200" dirty="0"/>
          </a:p>
          <a:p>
            <a:r>
              <a:rPr lang="tr-TR" sz="1200" dirty="0"/>
              <a:t>D12	Sürekli depolama </a:t>
            </a:r>
            <a:r>
              <a:rPr lang="tr-TR" sz="1200" baseline="30000" dirty="0"/>
              <a:t>(5)</a:t>
            </a:r>
            <a:r>
              <a:rPr lang="tr-TR" sz="1200" dirty="0"/>
              <a:t> (bir madende </a:t>
            </a:r>
            <a:r>
              <a:rPr lang="tr-TR" sz="1200" dirty="0" err="1"/>
              <a:t>konteynerlerin</a:t>
            </a:r>
            <a:r>
              <a:rPr lang="tr-TR" sz="1200" dirty="0"/>
              <a:t> yerleştirilmesi ve benzeri)</a:t>
            </a:r>
          </a:p>
          <a:p>
            <a:r>
              <a:rPr lang="tr-TR" sz="1200" dirty="0"/>
              <a:t>D13 	D1 ila D12 arasında belirtilen işlemlerden herhangi birine tabi tutulmadan önce harmanlama veya karıştırma </a:t>
            </a:r>
          </a:p>
          <a:p>
            <a:r>
              <a:rPr lang="tr-TR" sz="1200" dirty="0"/>
              <a:t>D14 	D1 ila D13 arasında belirtilen işlemlerden herhangi birine tabi tutulmadan önce yeniden ambalajlama</a:t>
            </a:r>
          </a:p>
          <a:p>
            <a:r>
              <a:rPr lang="tr-TR" sz="1200" dirty="0"/>
              <a:t>D15 	D1 ila D14 arasında belirtilen işlemlerden herhangi birine tabi tutuluncaya kadar depolama (atığın üretildiği alan içinde geçici depolama, toplama hariç)</a:t>
            </a:r>
          </a:p>
          <a:p>
            <a:endParaRPr lang="tr-TR"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1463040" y="1142984"/>
            <a:ext cx="6680860" cy="4580085"/>
          </a:xfrm>
        </p:spPr>
        <p:txBody>
          <a:bodyPr>
            <a:normAutofit fontScale="62500" lnSpcReduction="20000"/>
          </a:bodyPr>
          <a:lstStyle/>
          <a:p>
            <a:r>
              <a:rPr lang="tr-TR" b="1" dirty="0"/>
              <a:t>Açıklama:</a:t>
            </a:r>
          </a:p>
          <a:p>
            <a:r>
              <a:rPr lang="tr-TR" dirty="0"/>
              <a:t>(1) D3 Derine enjeksiyon: Pompalanabilir nitelikteki sıvı atıklar jeolojik ve hidrojeolojik açıdan uygun olan kuyulara, tuz kayaçlarına veya doğal olarak bulunan boşluklara enjeksiyon işlemi ile bertaraf edilebilir. Bu yöntem ile atığı bertaraf etmek isteyen gerçek ve/veya tüzel kişiler alanın uygunluğunun belirlenmesi veya tespiti amacıyla Orman ve Su </a:t>
            </a:r>
            <a:r>
              <a:rPr lang="tr-TR" dirty="0" err="1"/>
              <a:t>İşleriBakanlığı</a:t>
            </a:r>
            <a:r>
              <a:rPr lang="tr-TR" dirty="0"/>
              <a:t>, ve Sağlık Bakanlığının uygun görüşü ile birlikte Bakanlığa kurumsal akademik rapor sunulur, onay ve izin alınır.</a:t>
            </a:r>
          </a:p>
          <a:p>
            <a:r>
              <a:rPr lang="tr-TR" dirty="0"/>
              <a:t>(2) Bu yöntemin uygulanmasında Orman ve Su İşleri Bakanlığının uygun görüşü ile birlikte Bakanlığa kurumsal akademik rapor sunulur, onay ve izin alınır.</a:t>
            </a:r>
          </a:p>
          <a:p>
            <a:r>
              <a:rPr lang="tr-TR" dirty="0"/>
              <a:t>(3) Bu yöntemlerin uygulanmasında Orman ve Su İşleri Bakanlığı, Gıda Tarım ve Hayvancılık Bakanlığı, Sağlık Bakanlığının uygun görüşü ile birlikte Bakanlığa kurumsal akademik rapor sunulur, onay ve izin alınır.</a:t>
            </a:r>
          </a:p>
          <a:p>
            <a:r>
              <a:rPr lang="tr-TR" dirty="0"/>
              <a:t>(4) D11 Yakma (Deniz üstünde): Bu yöntem ülkemizin taraf olduğu uluslararası sözleşmeler çerçevesinde yasaklanmıştır.</a:t>
            </a:r>
          </a:p>
          <a:p>
            <a:r>
              <a:rPr lang="tr-TR" dirty="0"/>
              <a:t>(5) D12 Sürekli depolama: Kapalı maden ocaklarında atıkların </a:t>
            </a:r>
            <a:r>
              <a:rPr lang="tr-TR" dirty="0" err="1"/>
              <a:t>konteynerler</a:t>
            </a:r>
            <a:r>
              <a:rPr lang="tr-TR" dirty="0"/>
              <a:t> içinde depolanması mümkündür. Bu yöntem ile atığı bertaraf etmek isteyen gerçek ve/veya tüzel kişiler ocağın uygunluğunun belirlenmesi veya tespiti amacıyla Orman ve Su </a:t>
            </a:r>
            <a:r>
              <a:rPr lang="tr-TR" dirty="0" err="1"/>
              <a:t>İşleriBakanlığı</a:t>
            </a:r>
            <a:r>
              <a:rPr lang="tr-TR" dirty="0"/>
              <a:t>, ve Sağlık Bakanlığının uygun görüşü ile birlikte Bakanlığa kurumsal akademik rapor sunulur, onay ve izin alınır.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928662" y="642918"/>
            <a:ext cx="7286676" cy="5429288"/>
          </a:xfrm>
        </p:spPr>
        <p:txBody>
          <a:bodyPr>
            <a:noAutofit/>
          </a:bodyPr>
          <a:lstStyle/>
          <a:p>
            <a:r>
              <a:rPr lang="tr-TR" sz="1200" b="1" dirty="0"/>
              <a:t>EK-2/B</a:t>
            </a:r>
            <a:endParaRPr lang="tr-TR" sz="1200" dirty="0"/>
          </a:p>
          <a:p>
            <a:r>
              <a:rPr lang="tr-TR" sz="1200" b="1" dirty="0"/>
              <a:t>GERİ KAZANIM İŞLEMLERİ</a:t>
            </a:r>
            <a:endParaRPr lang="tr-TR" sz="1200" dirty="0"/>
          </a:p>
          <a:p>
            <a:r>
              <a:rPr lang="tr-TR" sz="1200" dirty="0"/>
              <a:t> </a:t>
            </a:r>
          </a:p>
          <a:p>
            <a:r>
              <a:rPr lang="tr-TR" sz="1200" dirty="0"/>
              <a:t>R1	Enerji üretimi amacıyla başlıca yakıt olarak veya başka şekillerde kullanma </a:t>
            </a:r>
          </a:p>
          <a:p>
            <a:r>
              <a:rPr lang="tr-TR" sz="1200" dirty="0"/>
              <a:t>R2 	</a:t>
            </a:r>
            <a:r>
              <a:rPr lang="tr-TR" sz="1200" dirty="0" err="1"/>
              <a:t>Solvent</a:t>
            </a:r>
            <a:r>
              <a:rPr lang="tr-TR" sz="1200" dirty="0"/>
              <a:t> (çözücü) ıslahı/yeniden üretimi </a:t>
            </a:r>
          </a:p>
          <a:p>
            <a:r>
              <a:rPr lang="tr-TR" sz="1200" dirty="0"/>
              <a:t>R3	</a:t>
            </a:r>
            <a:r>
              <a:rPr lang="tr-TR" sz="1200" dirty="0" err="1"/>
              <a:t>Solvent</a:t>
            </a:r>
            <a:r>
              <a:rPr lang="tr-TR" sz="1200" dirty="0"/>
              <a:t> olarak kullanılmayan organik maddelerin ıslahı/geri dönüşümü (</a:t>
            </a:r>
            <a:r>
              <a:rPr lang="tr-TR" sz="1200" dirty="0" err="1"/>
              <a:t>kompost</a:t>
            </a:r>
            <a:r>
              <a:rPr lang="tr-TR" sz="1200" dirty="0"/>
              <a:t> ve diğer biyolojik dönüşüm prosesleri dahil) </a:t>
            </a:r>
          </a:p>
          <a:p>
            <a:r>
              <a:rPr lang="tr-TR" sz="1200" dirty="0"/>
              <a:t>R4 	Metallerin ve metal bileşiklerinin ıslahı/geri dönüşümü</a:t>
            </a:r>
          </a:p>
          <a:p>
            <a:r>
              <a:rPr lang="tr-TR" sz="1200" dirty="0"/>
              <a:t>R5 	</a:t>
            </a:r>
            <a:r>
              <a:rPr lang="tr-TR" sz="1200" b="1" dirty="0"/>
              <a:t>(Değişik:RG-23/3/2017-30016)</a:t>
            </a:r>
            <a:r>
              <a:rPr lang="tr-TR" sz="1200" dirty="0"/>
              <a:t>Diğer inorganik malzemelerin ıslahı/geri dönüşümü</a:t>
            </a:r>
          </a:p>
          <a:p>
            <a:r>
              <a:rPr lang="tr-TR" sz="1200" dirty="0"/>
              <a:t>R6 	Asitlerin veya bazların yeniden üretimi</a:t>
            </a:r>
          </a:p>
          <a:p>
            <a:r>
              <a:rPr lang="tr-TR" sz="1200" dirty="0"/>
              <a:t>R7 	Kirliliğin azaltılması için kullanılan parçaların (bileşenlerin) geri kazanımı</a:t>
            </a:r>
          </a:p>
          <a:p>
            <a:r>
              <a:rPr lang="tr-TR" sz="1200" dirty="0"/>
              <a:t>R8 	Katalizör parçalarının (bileşenlerinin) geri kazanımı </a:t>
            </a:r>
          </a:p>
          <a:p>
            <a:r>
              <a:rPr lang="tr-TR" sz="1200" dirty="0"/>
              <a:t>R9 	Yağların yeniden rafine edilmesi veya diğer yeniden kullanımları </a:t>
            </a:r>
          </a:p>
          <a:p>
            <a:r>
              <a:rPr lang="tr-TR" sz="1200" dirty="0"/>
              <a:t>R10 	Ekolojik iyileştirme veya tarımcılık yararına sonuç verecek arazi ıslahı </a:t>
            </a:r>
          </a:p>
          <a:p>
            <a:r>
              <a:rPr lang="tr-TR" sz="1200" dirty="0"/>
              <a:t>R11	R1 ila R10 arasındaki işlemlerden elde edilecek atıkların kullanımı </a:t>
            </a:r>
          </a:p>
          <a:p>
            <a:r>
              <a:rPr lang="tr-TR" sz="1200" dirty="0"/>
              <a:t>R12 	Atıkların R1 ila R11 arasındaki işlemlerden herhangi birine tabi tutulmak üzere değişimi </a:t>
            </a:r>
            <a:r>
              <a:rPr lang="tr-TR" sz="1200" baseline="30000" dirty="0"/>
              <a:t>(1)</a:t>
            </a:r>
            <a:endParaRPr lang="tr-TR" sz="1200" dirty="0"/>
          </a:p>
          <a:p>
            <a:r>
              <a:rPr lang="tr-TR" sz="1200" dirty="0"/>
              <a:t>R13 	R1 ila R12 arasında belirtilen işlemlerden herhangi birine tabi tutuluncaya kadar atıkların ara depolanması (atığın üretildiği alan içinde geçici depolama, toplama hariç) </a:t>
            </a:r>
          </a:p>
          <a:p>
            <a:r>
              <a:rPr lang="tr-TR" sz="1200" b="1" dirty="0"/>
              <a:t> </a:t>
            </a:r>
            <a:endParaRPr lang="tr-TR" sz="1200" dirty="0"/>
          </a:p>
          <a:p>
            <a:r>
              <a:rPr lang="tr-TR" sz="1200" b="1" dirty="0"/>
              <a:t>Açıklama:</a:t>
            </a:r>
            <a:endParaRPr lang="tr-TR" sz="1200" dirty="0"/>
          </a:p>
          <a:p>
            <a:r>
              <a:rPr lang="tr-TR" sz="1200" dirty="0"/>
              <a:t>(1) R12: Uygun bir R kodu yoksa R1’den R11’e kadar numaralandırılmış işlemler öncesinde yapılacak söküm, tasnif etme, kırma, sıkıştırma, </a:t>
            </a:r>
            <a:r>
              <a:rPr lang="tr-TR" sz="1200" dirty="0" err="1"/>
              <a:t>peletleme</a:t>
            </a:r>
            <a:r>
              <a:rPr lang="tr-TR" sz="1200" dirty="0"/>
              <a:t>, kurutma, parçalama, şartlandırma, yeniden ambalajlama, ayırma, harmanlama ya da karıştırma gibi ön işlem faaliyetlerini kapsayan işlemleri içerebilir.</a:t>
            </a:r>
          </a:p>
          <a:p>
            <a:br>
              <a:rPr lang="tr-TR" sz="1200" dirty="0"/>
            </a:br>
            <a:r>
              <a:rPr lang="tr-TR" sz="1200" dirty="0"/>
              <a:t> </a:t>
            </a:r>
          </a:p>
          <a:p>
            <a:endParaRPr lang="tr-TR"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095023" y="571481"/>
            <a:ext cx="6965245" cy="714380"/>
          </a:xfrm>
        </p:spPr>
        <p:txBody>
          <a:bodyPr>
            <a:noAutofit/>
          </a:bodyPr>
          <a:lstStyle/>
          <a:p>
            <a:pPr algn="ctr"/>
            <a:r>
              <a:rPr lang="tr-TR" sz="2400" b="1" dirty="0">
                <a:solidFill>
                  <a:srgbClr val="C00000"/>
                </a:solidFill>
                <a:latin typeface="Arial" panose="020B0604020202020204" pitchFamily="34" charset="0"/>
                <a:cs typeface="Arial" panose="020B0604020202020204" pitchFamily="34" charset="0"/>
              </a:rPr>
              <a:t>TEHLİKELİ KABUL EDİLEN ATIKLARIN ÖZELLİKLERİ</a:t>
            </a:r>
          </a:p>
        </p:txBody>
      </p:sp>
      <p:pic>
        <p:nvPicPr>
          <p:cNvPr id="5"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785786" y="1357298"/>
            <a:ext cx="7643866" cy="48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142976" y="714356"/>
            <a:ext cx="7000924" cy="542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63040" y="1071546"/>
            <a:ext cx="6196405" cy="4651523"/>
          </a:xfrm>
        </p:spPr>
        <p:txBody>
          <a:bodyPr/>
          <a:lstStyle/>
          <a:p>
            <a:pPr algn="just">
              <a:buNone/>
            </a:pPr>
            <a:r>
              <a:rPr lang="tr-TR" b="1" dirty="0"/>
              <a:t>Açıklama:</a:t>
            </a:r>
            <a:endParaRPr lang="tr-TR" dirty="0"/>
          </a:p>
          <a:p>
            <a:pPr algn="just"/>
            <a:r>
              <a:rPr lang="tr-TR" dirty="0"/>
              <a:t>(1) Tehlikeli özelliklere ilişkin etiketlemede kullanılacak işaretler için 26/12/2008 tarihli ve 27092 sayılı Resmî Gazete’de yayımlanan Tehlikeli Maddelerin ve Müstahzarların Sınıflandırılması, Ambalajlanması ve Etiketlenmesi Hakkında Yönetmelik (Ek-4) kullanılacaktır.</a:t>
            </a:r>
          </a:p>
          <a:p>
            <a:pPr algn="just"/>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928662" y="642918"/>
            <a:ext cx="7500990" cy="557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28662" y="785794"/>
            <a:ext cx="7143800" cy="5143536"/>
          </a:xfrm>
        </p:spPr>
        <p:txBody>
          <a:bodyPr>
            <a:normAutofit fontScale="62500" lnSpcReduction="20000"/>
          </a:bodyPr>
          <a:lstStyle/>
          <a:p>
            <a:pPr algn="just"/>
            <a:r>
              <a:rPr lang="tr-TR" b="1" dirty="0"/>
              <a:t>Yapılacak Analizlere İlişkin Açıklamalar</a:t>
            </a:r>
            <a:endParaRPr lang="tr-TR" dirty="0"/>
          </a:p>
          <a:p>
            <a:pPr algn="just"/>
            <a:r>
              <a:rPr lang="tr-TR" dirty="0"/>
              <a:t>(1) R kodları (risk durumu) 26/12/2008 tarihli ve 27092 sayılı Resmî Gazete’de yayımlanan Tehlikeli Maddelerin ve Müstahzarların Sınıflandırılması, Ambalajlanması ve Etiketlenmesi Hakkında Yönetmelik Ek-5’te verilmektedir.</a:t>
            </a:r>
          </a:p>
          <a:p>
            <a:pPr algn="just"/>
            <a:r>
              <a:rPr lang="tr-TR" dirty="0"/>
              <a:t>(2) </a:t>
            </a:r>
            <a:r>
              <a:rPr lang="tr-TR" dirty="0" err="1"/>
              <a:t>Kontamine</a:t>
            </a:r>
            <a:r>
              <a:rPr lang="tr-TR" dirty="0"/>
              <a:t> olmuş metal talaşlarına yapılacak analizlerde, </a:t>
            </a:r>
            <a:r>
              <a:rPr lang="tr-TR" dirty="0" err="1"/>
              <a:t>kontaminasyonun</a:t>
            </a:r>
            <a:r>
              <a:rPr lang="tr-TR" dirty="0"/>
              <a:t> miktarının toplam konsantrasyonun ≥ %1 olması halinde, atık tehlikeli olarak sınıflandırılır. Ancak </a:t>
            </a:r>
            <a:r>
              <a:rPr lang="tr-TR" dirty="0" err="1"/>
              <a:t>kontaminasyona</a:t>
            </a:r>
            <a:r>
              <a:rPr lang="tr-TR" dirty="0"/>
              <a:t> yönelik yukarıdaki sınır değerlerde daha kısıtlayıcı bir limitin olması halinde, yukarıdaki değerler esas alınır.</a:t>
            </a:r>
          </a:p>
          <a:p>
            <a:pPr algn="just"/>
            <a:r>
              <a:rPr lang="tr-TR" dirty="0"/>
              <a:t>(3) Arıtma çamurlarına yapılacak analizlerde arıtma çamuru numunesinin analiz sonucu %50 kuruluk seviyesine ve sınır değerlere göre değerlendirilir.</a:t>
            </a:r>
          </a:p>
          <a:p>
            <a:pPr algn="just"/>
            <a:r>
              <a:rPr lang="tr-TR" dirty="0"/>
              <a:t>(4) Madenlerin aranması, çıkarılması, işleme tabi tutulması veya depolanması sonucu oluşan atıklar hariç olmak üzere, atıkların tehlikelilik özelliklerinin belirlenmesine ilişkin yapılacak analizlerde maddenin mineralojik yapısında bulunan bileşiklerden, sadece inorganik fazındakilerin bu Yönetmeliğin ek-3/</a:t>
            </a:r>
            <a:r>
              <a:rPr lang="tr-TR" dirty="0" err="1"/>
              <a:t>A’sında</a:t>
            </a:r>
            <a:r>
              <a:rPr lang="tr-TR" dirty="0"/>
              <a:t> belirtilen “H4 Tahriş edici” ve “H5 Zararlı” özelliklerinden dolayı, atıklar tehlikeli addedilemez.</a:t>
            </a:r>
          </a:p>
          <a:p>
            <a:pPr algn="just"/>
            <a:r>
              <a:rPr lang="tr-TR" dirty="0"/>
              <a:t>(5) Madenlerin aranması, çıkarılması, işleme tabi tutulması veya depolanması sonucu oluşan atıklar hariç olmak üzere, atıklar, yapılan analiz neticesinde sadece “H14 </a:t>
            </a:r>
            <a:r>
              <a:rPr lang="tr-TR" dirty="0" err="1"/>
              <a:t>Ekotoksik</a:t>
            </a:r>
            <a:r>
              <a:rPr lang="tr-TR" dirty="0"/>
              <a:t>” özellikten dolayı tehlikeli addedilemez; ancak atıkların yönetimi, tekrar kullanımı ve işlenmesinde </a:t>
            </a:r>
            <a:r>
              <a:rPr lang="tr-TR" dirty="0" err="1"/>
              <a:t>ekotoksik</a:t>
            </a:r>
            <a:r>
              <a:rPr lang="tr-TR" dirty="0"/>
              <a:t> özellikler dikkate alınarak işlem yapılır. Atıklar </a:t>
            </a:r>
            <a:r>
              <a:rPr lang="tr-TR" dirty="0" err="1"/>
              <a:t>ekotoksik</a:t>
            </a:r>
            <a:r>
              <a:rPr lang="tr-TR" dirty="0"/>
              <a:t> özelliğin seviyesine bağlı olarak gerekli hallerde Bakanlık tarafından tehlikeli atık olarak sınıflandırılabilir.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971599" y="894090"/>
            <a:ext cx="7200800" cy="1899063"/>
          </a:xfrm>
        </p:spPr>
        <p:txBody>
          <a:bodyPr>
            <a:normAutofit lnSpcReduction="10000"/>
          </a:bodyPr>
          <a:lstStyle/>
          <a:p>
            <a:pPr algn="just"/>
            <a:r>
              <a:rPr lang="tr-TR" dirty="0"/>
              <a:t>Üniversitemizin bünyesinde «ATIK YÖNETİMİ BİRİMİ» adı altında web adresi de açılmış olup, birim sorumlularına bu adresten ulaşılabilir. Ayrıca bu sitede gerekli olan diğer bilgi ve belgeler de mevcuttur.</a:t>
            </a:r>
            <a:endParaRPr lang="en-US" dirty="0"/>
          </a:p>
        </p:txBody>
      </p:sp>
      <p:sp>
        <p:nvSpPr>
          <p:cNvPr id="2" name="Dikdörtgen 1"/>
          <p:cNvSpPr/>
          <p:nvPr/>
        </p:nvSpPr>
        <p:spPr>
          <a:xfrm>
            <a:off x="2818089" y="2423823"/>
            <a:ext cx="3507820" cy="400110"/>
          </a:xfrm>
          <a:prstGeom prst="rect">
            <a:avLst/>
          </a:prstGeom>
        </p:spPr>
        <p:txBody>
          <a:bodyPr wrap="none">
            <a:spAutoFit/>
          </a:bodyPr>
          <a:lstStyle/>
          <a:p>
            <a:r>
              <a:rPr lang="tr-TR" sz="2000" b="1" dirty="0">
                <a:solidFill>
                  <a:srgbClr val="0070C0"/>
                </a:solidFill>
                <a:hlinkClick r:id="rId2"/>
              </a:rPr>
              <a:t>http://atikyonetimi.sdu.edu.tr/</a:t>
            </a:r>
            <a:endParaRPr lang="tr-TR" sz="2000" b="1" dirty="0">
              <a:solidFill>
                <a:srgbClr val="0070C0"/>
              </a:solidFill>
            </a:endParaRPr>
          </a:p>
        </p:txBody>
      </p:sp>
      <p:pic>
        <p:nvPicPr>
          <p:cNvPr id="3" name="Resim 2"/>
          <p:cNvPicPr>
            <a:picLocks noChangeAspect="1"/>
          </p:cNvPicPr>
          <p:nvPr/>
        </p:nvPicPr>
        <p:blipFill>
          <a:blip r:embed="rId3"/>
          <a:stretch>
            <a:fillRect/>
          </a:stretch>
        </p:blipFill>
        <p:spPr>
          <a:xfrm>
            <a:off x="1187624" y="2823934"/>
            <a:ext cx="6840760" cy="329334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642918"/>
            <a:ext cx="7358114" cy="5429288"/>
          </a:xfrm>
        </p:spPr>
        <p:txBody>
          <a:bodyPr>
            <a:noAutofit/>
          </a:bodyPr>
          <a:lstStyle/>
          <a:p>
            <a:r>
              <a:rPr lang="tr-TR" sz="1000" b="1" dirty="0"/>
              <a:t>(Değişik:RG-23/3/2017-30016) EK-4</a:t>
            </a:r>
            <a:endParaRPr lang="tr-TR" sz="1000" dirty="0"/>
          </a:p>
          <a:p>
            <a:r>
              <a:rPr lang="tr-TR" sz="1000" dirty="0"/>
              <a:t> </a:t>
            </a:r>
          </a:p>
          <a:p>
            <a:r>
              <a:rPr lang="tr-TR" sz="1000" b="1" dirty="0"/>
              <a:t>ATIK LİSTESİ</a:t>
            </a:r>
            <a:endParaRPr lang="tr-TR" sz="1000" dirty="0"/>
          </a:p>
          <a:p>
            <a:r>
              <a:rPr lang="tr-TR" sz="1000" b="1" dirty="0"/>
              <a:t> </a:t>
            </a:r>
            <a:endParaRPr lang="tr-TR" sz="1000" dirty="0"/>
          </a:p>
          <a:p>
            <a:r>
              <a:rPr lang="tr-TR" sz="1000" b="1" dirty="0"/>
              <a:t>	BÖLÜMLER</a:t>
            </a:r>
            <a:endParaRPr lang="tr-TR" sz="1000" dirty="0"/>
          </a:p>
          <a:p>
            <a:r>
              <a:rPr lang="tr-TR" sz="1000" dirty="0"/>
              <a:t> </a:t>
            </a:r>
          </a:p>
          <a:p>
            <a:r>
              <a:rPr lang="tr-TR" sz="1000" dirty="0"/>
              <a:t>(01)	Madenlerin Aranması, Çıkarılması, İşletilmesi, Fiziki ve Kimyasal İşleme Tabi Tutulması Sırasında Ortaya Çıkan Atıklar,</a:t>
            </a:r>
          </a:p>
          <a:p>
            <a:r>
              <a:rPr lang="tr-TR" sz="1000" dirty="0"/>
              <a:t>(02)	Tarım, Bahçıvanlık, Su Ürünleri, Ormancılık, Avcılık ve Balıkçılık, Gıda Üretimi ve İşlemesi Sonucu Ortaya Çıkan Atıklar, </a:t>
            </a:r>
          </a:p>
          <a:p>
            <a:r>
              <a:rPr lang="tr-TR" sz="1000" dirty="0"/>
              <a:t>(03)	Ahşap İşleme ve Kağıt, Karton, Kağıt Hamuru, Panel (Sunta) ve Mobilya Üretiminden Kaynaklanan Atıklar,</a:t>
            </a:r>
          </a:p>
          <a:p>
            <a:r>
              <a:rPr lang="tr-TR" sz="1000" dirty="0"/>
              <a:t>(04)	Deri, Kürk ve Tekstil Endüstrilerinden Kaynaklanan Atıklar,</a:t>
            </a:r>
          </a:p>
          <a:p>
            <a:r>
              <a:rPr lang="tr-TR" sz="1000" dirty="0"/>
              <a:t>(05)	Petrol </a:t>
            </a:r>
            <a:r>
              <a:rPr lang="tr-TR" sz="1000" dirty="0" err="1"/>
              <a:t>Rafinasyonu</a:t>
            </a:r>
            <a:r>
              <a:rPr lang="tr-TR" sz="1000" dirty="0"/>
              <a:t>, Doğal Gaz Saflaştırma ve Kömürün </a:t>
            </a:r>
            <a:r>
              <a:rPr lang="tr-TR" sz="1000" dirty="0" err="1"/>
              <a:t>Pirolitik</a:t>
            </a:r>
            <a:r>
              <a:rPr lang="tr-TR" sz="1000" dirty="0"/>
              <a:t> İşlenmesinden Kaynaklanan Atıklar, </a:t>
            </a:r>
          </a:p>
          <a:p>
            <a:r>
              <a:rPr lang="tr-TR" sz="1000" dirty="0"/>
              <a:t>(06)	İnorganik Kimyasal İşlemlerden Kaynaklanan Atıklar,</a:t>
            </a:r>
          </a:p>
          <a:p>
            <a:r>
              <a:rPr lang="tr-TR" sz="1000" dirty="0"/>
              <a:t>(07)	Organik Kimyasal İşlemlerden Kaynaklanan Atıklar, </a:t>
            </a:r>
          </a:p>
          <a:p>
            <a:r>
              <a:rPr lang="tr-TR" sz="1000" dirty="0"/>
              <a:t>(08)	Astarlar (Boyalar, Vernikler ve </a:t>
            </a:r>
            <a:r>
              <a:rPr lang="tr-TR" sz="1000" dirty="0" err="1"/>
              <a:t>Vitrifiye</a:t>
            </a:r>
            <a:r>
              <a:rPr lang="tr-TR" sz="1000" dirty="0"/>
              <a:t> Emayeler), Yapışkanlar, Yalıtıcılar ve Baskı Mürekkeplerinin İmalat, </a:t>
            </a:r>
            <a:r>
              <a:rPr lang="tr-TR" sz="1000" dirty="0" err="1"/>
              <a:t>Formülasyon</a:t>
            </a:r>
            <a:r>
              <a:rPr lang="tr-TR" sz="1000" dirty="0"/>
              <a:t> Tedarik ve Kullanımından (İFTK) Kaynaklanan Atıklar, </a:t>
            </a:r>
          </a:p>
          <a:p>
            <a:r>
              <a:rPr lang="tr-TR" sz="1000" dirty="0"/>
              <a:t>(09)	Fotoğraf Endüstrisinden Kaynaklanan Atıklar,</a:t>
            </a:r>
          </a:p>
          <a:p>
            <a:r>
              <a:rPr lang="tr-TR" sz="1000" dirty="0"/>
              <a:t>(10)	Isıl İşlemlerden Kaynaklanan Atıklar,</a:t>
            </a:r>
          </a:p>
          <a:p>
            <a:r>
              <a:rPr lang="tr-TR" sz="1000" dirty="0"/>
              <a:t>(11)	Metal ve Diğer Malzemelerin Kimyasal Yüzey İşlemi ve Kaplanması İşlemlerinden Kaynaklanan Atıklar; Demir Dışı </a:t>
            </a:r>
            <a:r>
              <a:rPr lang="tr-TR" sz="1000" dirty="0" err="1"/>
              <a:t>Hidrometalurji</a:t>
            </a:r>
            <a:r>
              <a:rPr lang="tr-TR" sz="1000" dirty="0"/>
              <a:t>,</a:t>
            </a:r>
          </a:p>
          <a:p>
            <a:r>
              <a:rPr lang="tr-TR" sz="1000" dirty="0"/>
              <a:t>(12)	Metallerin ve Plastiklerin Fiziki ve Mekanik Yüzey İşlemlerinden ve Şekillendirilmesinden Kaynaklanan Atıklar,</a:t>
            </a:r>
          </a:p>
          <a:p>
            <a:r>
              <a:rPr lang="tr-TR" sz="1000" dirty="0"/>
              <a:t>(13)	Yağ Atıkları ve Sıvı Yakıt Atıkları (Yenilebilir Yağlar, 05 ve 12 Hariç),</a:t>
            </a:r>
          </a:p>
          <a:p>
            <a:r>
              <a:rPr lang="tr-TR" sz="1000" dirty="0"/>
              <a:t>(14)	Atık Organik Çözücüler, Soğutucular ve İtici Gazlar (07 ve 08 Hariç),</a:t>
            </a:r>
          </a:p>
          <a:p>
            <a:r>
              <a:rPr lang="tr-TR" sz="1000" dirty="0"/>
              <a:t>(15)	Atık Ambalajlar ile Başka Bir Şekilde Belirtilmemiş Emiciler, Silme Bezleri, Filtre Malzemeleri ve Koruyucu Giysiler,</a:t>
            </a:r>
          </a:p>
          <a:p>
            <a:r>
              <a:rPr lang="tr-TR" sz="1000" dirty="0"/>
              <a:t>(16)	Listede Başka Bir Şekilde Belirtilmemiş Atıklar,</a:t>
            </a:r>
          </a:p>
          <a:p>
            <a:r>
              <a:rPr lang="tr-TR" sz="1000" dirty="0"/>
              <a:t>(17)	İnşaat ve Yıkıntı Atıkları (Kirlenmiş Alanlardan Çıkartılan Hafriyat Dahil),</a:t>
            </a:r>
          </a:p>
          <a:p>
            <a:r>
              <a:rPr lang="tr-TR" sz="1000" dirty="0"/>
              <a:t>(18)	İnsan ve Hayvan Sağlığı ve/veya Bu Konulardaki Araştırmalardan Kaynaklanan Atıklar (Doğrudan Sağlığa İlişkin Olmayan Mutfak ve Restoran Atıkları Hariç)</a:t>
            </a:r>
          </a:p>
          <a:p>
            <a:r>
              <a:rPr lang="tr-TR" sz="1000" dirty="0"/>
              <a:t>(19)	Atık Yönetim Tesislerinden, Tesis Dışı </a:t>
            </a:r>
            <a:r>
              <a:rPr lang="tr-TR" sz="1000" dirty="0" err="1"/>
              <a:t>Atıksu</a:t>
            </a:r>
            <a:r>
              <a:rPr lang="tr-TR" sz="1000" dirty="0"/>
              <a:t> Arıtma Tesislerinden ve İnsan Tüketimi ve Endüstriyel Kullanım İçin Su Hazırlama Tesislerinden Kaynaklanan Atıklar,</a:t>
            </a:r>
          </a:p>
          <a:p>
            <a:r>
              <a:rPr lang="tr-TR" sz="1000" dirty="0"/>
              <a:t>(20)	Ayrı Toplanmış Fraksiyonlar Dahil Belediye Atıkları (Evsel Atıklar ve Benzer Ticari, Endüstriyel ve Kurumsal Atıklar).</a:t>
            </a:r>
          </a:p>
          <a:p>
            <a:endParaRPr lang="tr-TR" sz="1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214280" y="-1"/>
          <a:ext cx="8929719" cy="6858005"/>
        </p:xfrm>
        <a:graphic>
          <a:graphicData uri="http://schemas.openxmlformats.org/drawingml/2006/table">
            <a:tbl>
              <a:tblPr firstRow="1" bandRow="1">
                <a:tableStyleId>{5C22544A-7EE6-4342-B048-85BDC9FD1C3A}</a:tableStyleId>
              </a:tblPr>
              <a:tblGrid>
                <a:gridCol w="2976573">
                  <a:extLst>
                    <a:ext uri="{9D8B030D-6E8A-4147-A177-3AD203B41FA5}">
                      <a16:colId xmlns:a16="http://schemas.microsoft.com/office/drawing/2014/main" val="20000"/>
                    </a:ext>
                  </a:extLst>
                </a:gridCol>
                <a:gridCol w="2976573">
                  <a:extLst>
                    <a:ext uri="{9D8B030D-6E8A-4147-A177-3AD203B41FA5}">
                      <a16:colId xmlns:a16="http://schemas.microsoft.com/office/drawing/2014/main" val="20001"/>
                    </a:ext>
                  </a:extLst>
                </a:gridCol>
                <a:gridCol w="2976573">
                  <a:extLst>
                    <a:ext uri="{9D8B030D-6E8A-4147-A177-3AD203B41FA5}">
                      <a16:colId xmlns:a16="http://schemas.microsoft.com/office/drawing/2014/main" val="20002"/>
                    </a:ext>
                  </a:extLst>
                </a:gridCol>
              </a:tblGrid>
              <a:tr h="453402">
                <a:tc>
                  <a:txBody>
                    <a:bodyPr/>
                    <a:lstStyle/>
                    <a:p>
                      <a:r>
                        <a:rPr lang="tr-TR" sz="1100" dirty="0"/>
                        <a:t>Atık Kodu</a:t>
                      </a:r>
                    </a:p>
                  </a:txBody>
                  <a:tcPr/>
                </a:tc>
                <a:tc>
                  <a:txBody>
                    <a:bodyPr/>
                    <a:lstStyle/>
                    <a:p>
                      <a:r>
                        <a:rPr lang="tr-TR" sz="1100" dirty="0"/>
                        <a:t>Atık Kodu tanımı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Açıklama</a:t>
                      </a:r>
                    </a:p>
                    <a:p>
                      <a:endParaRPr lang="tr-TR" sz="1100" dirty="0"/>
                    </a:p>
                  </a:txBody>
                  <a:tcPr/>
                </a:tc>
                <a:extLst>
                  <a:ext uri="{0D108BD9-81ED-4DB2-BD59-A6C34878D82A}">
                    <a16:rowId xmlns:a16="http://schemas.microsoft.com/office/drawing/2014/main" val="10000"/>
                  </a:ext>
                </a:extLst>
              </a:tr>
              <a:tr h="809648">
                <a:tc>
                  <a:txBody>
                    <a:bodyPr/>
                    <a:lstStyle/>
                    <a:p>
                      <a:r>
                        <a:rPr lang="tr-TR" sz="1100" dirty="0"/>
                        <a:t>01</a:t>
                      </a:r>
                    </a:p>
                  </a:txBody>
                  <a:tcPr/>
                </a:tc>
                <a:tc>
                  <a:txBody>
                    <a:bodyPr/>
                    <a:lstStyle/>
                    <a:p>
                      <a:r>
                        <a:rPr lang="tr-TR" sz="1100" b="1" kern="1200" dirty="0">
                          <a:solidFill>
                            <a:schemeClr val="dk1"/>
                          </a:solidFill>
                          <a:latin typeface="+mn-lt"/>
                          <a:ea typeface="+mn-ea"/>
                          <a:cs typeface="+mn-cs"/>
                        </a:rPr>
                        <a:t>MADENLERİN ARANMASI, ÇIKARILMASI, İŞLETİLMESİ, FİZİKİ VE KİMYASAL İŞLEME TABİ TUTULMASI SIRASINDA ORTAYA ÇIKAN ATIKLAR</a:t>
                      </a:r>
                      <a:endParaRPr lang="tr-TR" sz="1100" dirty="0"/>
                    </a:p>
                  </a:txBody>
                  <a:tcPr/>
                </a:tc>
                <a:tc>
                  <a:txBody>
                    <a:bodyPr/>
                    <a:lstStyle/>
                    <a:p>
                      <a:endParaRPr lang="tr-TR" sz="1100" dirty="0"/>
                    </a:p>
                  </a:txBody>
                  <a:tcPr/>
                </a:tc>
                <a:extLst>
                  <a:ext uri="{0D108BD9-81ED-4DB2-BD59-A6C34878D82A}">
                    <a16:rowId xmlns:a16="http://schemas.microsoft.com/office/drawing/2014/main" val="10001"/>
                  </a:ext>
                </a:extLst>
              </a:tr>
              <a:tr h="421139">
                <a:tc>
                  <a:txBody>
                    <a:bodyPr/>
                    <a:lstStyle/>
                    <a:p>
                      <a:pPr>
                        <a:lnSpc>
                          <a:spcPct val="115000"/>
                        </a:lnSpc>
                        <a:spcAft>
                          <a:spcPts val="0"/>
                        </a:spcAft>
                      </a:pPr>
                      <a:r>
                        <a:rPr lang="tr-TR" sz="1100" b="1">
                          <a:latin typeface="Times New Roman"/>
                          <a:ea typeface="Times New Roman"/>
                          <a:cs typeface="Times New Roman"/>
                        </a:rPr>
                        <a:t>01 01</a:t>
                      </a:r>
                      <a:endParaRPr lang="tr-TR" sz="1100">
                        <a:latin typeface="Calibri"/>
                        <a:ea typeface="Times New Roman"/>
                        <a:cs typeface="Times New Roman"/>
                      </a:endParaRPr>
                    </a:p>
                  </a:txBody>
                  <a:tcPr marL="68580" marR="68580" marT="0" marB="0"/>
                </a:tc>
                <a:tc>
                  <a:txBody>
                    <a:bodyPr/>
                    <a:lstStyle/>
                    <a:p>
                      <a:pPr algn="just">
                        <a:lnSpc>
                          <a:spcPct val="115000"/>
                        </a:lnSpc>
                        <a:spcAft>
                          <a:spcPts val="0"/>
                        </a:spcAft>
                      </a:pPr>
                      <a:r>
                        <a:rPr lang="tr-TR" sz="1100" b="1">
                          <a:latin typeface="Times New Roman"/>
                          <a:ea typeface="Times New Roman"/>
                          <a:cs typeface="Times New Roman"/>
                        </a:rPr>
                        <a:t>Maden Kazılarından Kaynaklanan Atıklar</a:t>
                      </a:r>
                      <a:endParaRPr lang="tr-TR" sz="1100">
                        <a:latin typeface="Calibri"/>
                        <a:ea typeface="Times New Roman"/>
                        <a:cs typeface="Times New Roman"/>
                      </a:endParaRPr>
                    </a:p>
                  </a:txBody>
                  <a:tcPr marL="68580" marR="68580" marT="0" marB="0"/>
                </a:tc>
                <a:tc>
                  <a:txBody>
                    <a:bodyPr/>
                    <a:lstStyle/>
                    <a:p>
                      <a:pPr algn="ctr">
                        <a:lnSpc>
                          <a:spcPct val="115000"/>
                        </a:lnSpc>
                        <a:spcAft>
                          <a:spcPts val="0"/>
                        </a:spcAft>
                      </a:pPr>
                      <a:endParaRPr lang="tr-TR" sz="1100">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421139">
                <a:tc>
                  <a:txBody>
                    <a:bodyPr/>
                    <a:lstStyle/>
                    <a:p>
                      <a:pPr>
                        <a:lnSpc>
                          <a:spcPct val="115000"/>
                        </a:lnSpc>
                        <a:spcAft>
                          <a:spcPts val="0"/>
                        </a:spcAft>
                      </a:pPr>
                      <a:r>
                        <a:rPr lang="tr-TR" sz="1100">
                          <a:latin typeface="Times New Roman"/>
                          <a:ea typeface="Times New Roman"/>
                          <a:cs typeface="Times New Roman"/>
                        </a:rPr>
                        <a:t>01 01 01</a:t>
                      </a:r>
                      <a:endParaRPr lang="tr-TR" sz="1100">
                        <a:latin typeface="Calibri"/>
                        <a:ea typeface="Times New Roman"/>
                        <a:cs typeface="Times New Roman"/>
                      </a:endParaRPr>
                    </a:p>
                  </a:txBody>
                  <a:tcPr marL="68580" marR="68580" marT="0" marB="0"/>
                </a:tc>
                <a:tc>
                  <a:txBody>
                    <a:bodyPr/>
                    <a:lstStyle/>
                    <a:p>
                      <a:pPr algn="just">
                        <a:lnSpc>
                          <a:spcPct val="115000"/>
                        </a:lnSpc>
                        <a:spcAft>
                          <a:spcPts val="0"/>
                        </a:spcAft>
                      </a:pPr>
                      <a:r>
                        <a:rPr lang="tr-TR" sz="1100">
                          <a:latin typeface="Times New Roman"/>
                          <a:ea typeface="Times New Roman"/>
                          <a:cs typeface="Times New Roman"/>
                        </a:rPr>
                        <a:t>Metalik maden kazılarından kaynaklanan atıklar</a:t>
                      </a:r>
                      <a:endParaRPr lang="tr-TR" sz="1100">
                        <a:latin typeface="Calibri"/>
                        <a:ea typeface="Times New Roman"/>
                        <a:cs typeface="Times New Roman"/>
                      </a:endParaRPr>
                    </a:p>
                  </a:txBody>
                  <a:tcPr marL="68580" marR="68580" marT="0" marB="0"/>
                </a:tc>
                <a:tc>
                  <a:txBody>
                    <a:bodyPr/>
                    <a:lstStyle/>
                    <a:p>
                      <a:pPr algn="ctr">
                        <a:lnSpc>
                          <a:spcPct val="115000"/>
                        </a:lnSpc>
                        <a:spcAft>
                          <a:spcPts val="0"/>
                        </a:spcAft>
                      </a:pPr>
                      <a:endParaRPr lang="tr-TR" sz="1100">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421139">
                <a:tc>
                  <a:txBody>
                    <a:bodyPr/>
                    <a:lstStyle/>
                    <a:p>
                      <a:pPr>
                        <a:lnSpc>
                          <a:spcPct val="115000"/>
                        </a:lnSpc>
                        <a:spcAft>
                          <a:spcPts val="0"/>
                        </a:spcAft>
                      </a:pPr>
                      <a:r>
                        <a:rPr lang="tr-TR" sz="1100" dirty="0">
                          <a:latin typeface="Times New Roman"/>
                          <a:ea typeface="Times New Roman"/>
                          <a:cs typeface="Times New Roman"/>
                        </a:rPr>
                        <a:t>01 01 02</a:t>
                      </a:r>
                      <a:endParaRPr lang="tr-T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tr-TR" sz="1100">
                          <a:latin typeface="Times New Roman"/>
                          <a:ea typeface="Times New Roman"/>
                          <a:cs typeface="Times New Roman"/>
                        </a:rPr>
                        <a:t>Metalik olmayan maden kazılarından kaynaklanan atıklar</a:t>
                      </a:r>
                      <a:endParaRPr lang="tr-TR" sz="1100">
                        <a:latin typeface="Calibri"/>
                        <a:ea typeface="Times New Roman"/>
                        <a:cs typeface="Times New Roman"/>
                      </a:endParaRPr>
                    </a:p>
                  </a:txBody>
                  <a:tcPr marL="68580" marR="68580" marT="0" marB="0"/>
                </a:tc>
                <a:tc>
                  <a:txBody>
                    <a:bodyPr/>
                    <a:lstStyle/>
                    <a:p>
                      <a:pPr algn="ctr">
                        <a:lnSpc>
                          <a:spcPct val="115000"/>
                        </a:lnSpc>
                        <a:spcAft>
                          <a:spcPts val="0"/>
                        </a:spcAft>
                      </a:pPr>
                      <a:endParaRPr lang="tr-TR" sz="1100">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601568">
                <a:tc>
                  <a:txBody>
                    <a:bodyPr/>
                    <a:lstStyle/>
                    <a:p>
                      <a:pPr>
                        <a:lnSpc>
                          <a:spcPct val="115000"/>
                        </a:lnSpc>
                        <a:spcAft>
                          <a:spcPts val="0"/>
                        </a:spcAft>
                      </a:pPr>
                      <a:r>
                        <a:rPr lang="tr-TR" sz="1100" b="1">
                          <a:latin typeface="Times New Roman"/>
                          <a:ea typeface="Times New Roman"/>
                          <a:cs typeface="Times New Roman"/>
                        </a:rPr>
                        <a:t>01 03</a:t>
                      </a:r>
                      <a:endParaRPr lang="tr-TR" sz="1100">
                        <a:latin typeface="Calibri"/>
                        <a:ea typeface="Times New Roman"/>
                        <a:cs typeface="Times New Roman"/>
                      </a:endParaRPr>
                    </a:p>
                  </a:txBody>
                  <a:tcPr marL="68580" marR="68580" marT="0" marB="0"/>
                </a:tc>
                <a:tc>
                  <a:txBody>
                    <a:bodyPr/>
                    <a:lstStyle/>
                    <a:p>
                      <a:pPr algn="just">
                        <a:lnSpc>
                          <a:spcPct val="115000"/>
                        </a:lnSpc>
                        <a:spcAft>
                          <a:spcPts val="0"/>
                        </a:spcAft>
                      </a:pPr>
                      <a:r>
                        <a:rPr lang="tr-TR" sz="1100" b="1">
                          <a:latin typeface="Times New Roman"/>
                          <a:ea typeface="Times New Roman"/>
                          <a:cs typeface="Times New Roman"/>
                        </a:rPr>
                        <a:t>Metalik Minerallerin Fiziki ve Kimyasal Olarak İşlenmesinden Kaynaklanan Atıklar</a:t>
                      </a:r>
                      <a:endParaRPr lang="tr-TR" sz="1100">
                        <a:latin typeface="Calibri"/>
                        <a:ea typeface="Times New Roman"/>
                        <a:cs typeface="Times New Roman"/>
                      </a:endParaRPr>
                    </a:p>
                  </a:txBody>
                  <a:tcPr marL="68580" marR="68580" marT="0" marB="0"/>
                </a:tc>
                <a:tc>
                  <a:txBody>
                    <a:bodyPr/>
                    <a:lstStyle/>
                    <a:p>
                      <a:pPr algn="ctr">
                        <a:lnSpc>
                          <a:spcPct val="115000"/>
                        </a:lnSpc>
                        <a:spcAft>
                          <a:spcPts val="0"/>
                        </a:spcAft>
                      </a:pPr>
                      <a:endParaRPr lang="tr-TR" sz="1100">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r h="421139">
                <a:tc>
                  <a:txBody>
                    <a:bodyPr/>
                    <a:lstStyle/>
                    <a:p>
                      <a:pPr>
                        <a:lnSpc>
                          <a:spcPct val="115000"/>
                        </a:lnSpc>
                        <a:spcAft>
                          <a:spcPts val="0"/>
                        </a:spcAft>
                      </a:pPr>
                      <a:r>
                        <a:rPr lang="tr-TR" sz="1100">
                          <a:latin typeface="Times New Roman"/>
                          <a:ea typeface="Times New Roman"/>
                          <a:cs typeface="Times New Roman"/>
                        </a:rPr>
                        <a:t>01 03 04*</a:t>
                      </a:r>
                      <a:endParaRPr lang="tr-TR" sz="1100">
                        <a:latin typeface="Calibri"/>
                        <a:ea typeface="Times New Roman"/>
                        <a:cs typeface="Times New Roman"/>
                      </a:endParaRPr>
                    </a:p>
                  </a:txBody>
                  <a:tcPr marL="68580" marR="68580" marT="0" marB="0"/>
                </a:tc>
                <a:tc>
                  <a:txBody>
                    <a:bodyPr/>
                    <a:lstStyle/>
                    <a:p>
                      <a:pPr algn="just">
                        <a:lnSpc>
                          <a:spcPct val="115000"/>
                        </a:lnSpc>
                        <a:spcAft>
                          <a:spcPts val="0"/>
                        </a:spcAft>
                      </a:pPr>
                      <a:r>
                        <a:rPr lang="tr-TR" sz="1100">
                          <a:latin typeface="Times New Roman"/>
                          <a:ea typeface="Times New Roman"/>
                          <a:cs typeface="Times New Roman"/>
                        </a:rPr>
                        <a:t>Sülfürlü cevherlerin işlenmesinden kaynaklanan asit üretici maden atıkları</a:t>
                      </a:r>
                      <a:endParaRPr lang="tr-TR" sz="1100">
                        <a:latin typeface="Calibri"/>
                        <a:ea typeface="Times New Roman"/>
                        <a:cs typeface="Times New Roman"/>
                      </a:endParaRPr>
                    </a:p>
                  </a:txBody>
                  <a:tcPr marL="68580" marR="68580" marT="0" marB="0"/>
                </a:tc>
                <a:tc>
                  <a:txBody>
                    <a:bodyPr/>
                    <a:lstStyle/>
                    <a:p>
                      <a:pPr algn="ctr">
                        <a:lnSpc>
                          <a:spcPct val="115000"/>
                        </a:lnSpc>
                        <a:spcAft>
                          <a:spcPts val="0"/>
                        </a:spcAft>
                      </a:pPr>
                      <a:r>
                        <a:rPr lang="tr-TR" sz="1100">
                          <a:latin typeface="Times New Roman"/>
                          <a:ea typeface="Times New Roman"/>
                          <a:cs typeface="Times New Roman"/>
                        </a:rPr>
                        <a:t>A</a:t>
                      </a:r>
                      <a:endParaRPr lang="tr-TR" sz="1100">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r h="421139">
                <a:tc>
                  <a:txBody>
                    <a:bodyPr/>
                    <a:lstStyle/>
                    <a:p>
                      <a:pPr>
                        <a:lnSpc>
                          <a:spcPct val="115000"/>
                        </a:lnSpc>
                        <a:spcAft>
                          <a:spcPts val="0"/>
                        </a:spcAft>
                      </a:pPr>
                      <a:r>
                        <a:rPr lang="tr-TR" sz="1100">
                          <a:latin typeface="Times New Roman"/>
                          <a:ea typeface="Times New Roman"/>
                          <a:cs typeface="Times New Roman"/>
                        </a:rPr>
                        <a:t>01 03 05*</a:t>
                      </a:r>
                      <a:endParaRPr lang="tr-TR" sz="1100">
                        <a:latin typeface="Calibri"/>
                        <a:ea typeface="Times New Roman"/>
                        <a:cs typeface="Times New Roman"/>
                      </a:endParaRPr>
                    </a:p>
                  </a:txBody>
                  <a:tcPr marL="68580" marR="68580" marT="0" marB="0"/>
                </a:tc>
                <a:tc>
                  <a:txBody>
                    <a:bodyPr/>
                    <a:lstStyle/>
                    <a:p>
                      <a:pPr algn="just">
                        <a:lnSpc>
                          <a:spcPct val="115000"/>
                        </a:lnSpc>
                        <a:spcAft>
                          <a:spcPts val="0"/>
                        </a:spcAft>
                      </a:pPr>
                      <a:r>
                        <a:rPr lang="tr-TR" sz="1100">
                          <a:latin typeface="Times New Roman"/>
                          <a:ea typeface="Times New Roman"/>
                          <a:cs typeface="Times New Roman"/>
                        </a:rPr>
                        <a:t>Tehlikeli madde içeren diğer maden atıkları</a:t>
                      </a:r>
                      <a:endParaRPr lang="tr-TR" sz="1100">
                        <a:latin typeface="Calibri"/>
                        <a:ea typeface="Times New Roman"/>
                        <a:cs typeface="Times New Roman"/>
                      </a:endParaRPr>
                    </a:p>
                  </a:txBody>
                  <a:tcPr marL="68580" marR="68580" marT="0" marB="0"/>
                </a:tc>
                <a:tc>
                  <a:txBody>
                    <a:bodyPr/>
                    <a:lstStyle/>
                    <a:p>
                      <a:pPr algn="ctr">
                        <a:lnSpc>
                          <a:spcPct val="115000"/>
                        </a:lnSpc>
                        <a:spcAft>
                          <a:spcPts val="0"/>
                        </a:spcAft>
                      </a:pPr>
                      <a:r>
                        <a:rPr lang="tr-TR" sz="1100">
                          <a:latin typeface="Times New Roman"/>
                          <a:ea typeface="Times New Roman"/>
                          <a:cs typeface="Times New Roman"/>
                        </a:rPr>
                        <a:t>M</a:t>
                      </a:r>
                      <a:endParaRPr lang="tr-TR" sz="1100">
                        <a:latin typeface="Calibri"/>
                        <a:ea typeface="Times New Roman"/>
                        <a:cs typeface="Times New Roman"/>
                      </a:endParaRPr>
                    </a:p>
                  </a:txBody>
                  <a:tcPr marL="68580" marR="68580" marT="0" marB="0"/>
                </a:tc>
                <a:extLst>
                  <a:ext uri="{0D108BD9-81ED-4DB2-BD59-A6C34878D82A}">
                    <a16:rowId xmlns:a16="http://schemas.microsoft.com/office/drawing/2014/main" val="10007"/>
                  </a:ext>
                </a:extLst>
              </a:tr>
              <a:tr h="421139">
                <a:tc>
                  <a:txBody>
                    <a:bodyPr/>
                    <a:lstStyle/>
                    <a:p>
                      <a:pPr>
                        <a:lnSpc>
                          <a:spcPct val="115000"/>
                        </a:lnSpc>
                        <a:spcAft>
                          <a:spcPts val="0"/>
                        </a:spcAft>
                      </a:pPr>
                      <a:r>
                        <a:rPr lang="tr-TR" sz="1100">
                          <a:latin typeface="Times New Roman"/>
                          <a:ea typeface="Times New Roman"/>
                          <a:cs typeface="Times New Roman"/>
                        </a:rPr>
                        <a:t>01 03 06</a:t>
                      </a:r>
                      <a:endParaRPr lang="tr-TR" sz="1100">
                        <a:latin typeface="Calibri"/>
                        <a:ea typeface="Times New Roman"/>
                        <a:cs typeface="Times New Roman"/>
                      </a:endParaRPr>
                    </a:p>
                  </a:txBody>
                  <a:tcPr marL="68580" marR="68580" marT="0" marB="0"/>
                </a:tc>
                <a:tc>
                  <a:txBody>
                    <a:bodyPr/>
                    <a:lstStyle/>
                    <a:p>
                      <a:pPr algn="just">
                        <a:lnSpc>
                          <a:spcPct val="115000"/>
                        </a:lnSpc>
                        <a:spcAft>
                          <a:spcPts val="0"/>
                        </a:spcAft>
                      </a:pPr>
                      <a:r>
                        <a:rPr lang="tr-TR" sz="1100">
                          <a:latin typeface="Times New Roman"/>
                          <a:ea typeface="Times New Roman"/>
                          <a:cs typeface="Times New Roman"/>
                        </a:rPr>
                        <a:t>01 03 04 ve 01 03 05 dışındaki diğer maden atıkları</a:t>
                      </a:r>
                      <a:endParaRPr lang="tr-TR" sz="1100">
                        <a:latin typeface="Calibri"/>
                        <a:ea typeface="Times New Roman"/>
                        <a:cs typeface="Times New Roman"/>
                      </a:endParaRPr>
                    </a:p>
                  </a:txBody>
                  <a:tcPr marL="68580" marR="68580" marT="0" marB="0"/>
                </a:tc>
                <a:tc>
                  <a:txBody>
                    <a:bodyPr/>
                    <a:lstStyle/>
                    <a:p>
                      <a:pPr algn="ctr">
                        <a:lnSpc>
                          <a:spcPct val="115000"/>
                        </a:lnSpc>
                        <a:spcAft>
                          <a:spcPts val="0"/>
                        </a:spcAft>
                      </a:pPr>
                      <a:endParaRPr lang="tr-TR" sz="1100">
                        <a:latin typeface="Times New Roman"/>
                        <a:ea typeface="Times New Roman"/>
                        <a:cs typeface="Times New Roman"/>
                      </a:endParaRPr>
                    </a:p>
                  </a:txBody>
                  <a:tcPr marL="68580" marR="68580" marT="0" marB="0"/>
                </a:tc>
                <a:extLst>
                  <a:ext uri="{0D108BD9-81ED-4DB2-BD59-A6C34878D82A}">
                    <a16:rowId xmlns:a16="http://schemas.microsoft.com/office/drawing/2014/main" val="10008"/>
                  </a:ext>
                </a:extLst>
              </a:tr>
              <a:tr h="601568">
                <a:tc>
                  <a:txBody>
                    <a:bodyPr/>
                    <a:lstStyle/>
                    <a:p>
                      <a:pPr>
                        <a:lnSpc>
                          <a:spcPct val="115000"/>
                        </a:lnSpc>
                        <a:spcAft>
                          <a:spcPts val="0"/>
                        </a:spcAft>
                      </a:pPr>
                      <a:r>
                        <a:rPr lang="tr-TR" sz="1100">
                          <a:latin typeface="Times New Roman"/>
                          <a:ea typeface="Times New Roman"/>
                          <a:cs typeface="Times New Roman"/>
                        </a:rPr>
                        <a:t>01 03 07*</a:t>
                      </a:r>
                      <a:endParaRPr lang="tr-TR" sz="1100">
                        <a:latin typeface="Calibri"/>
                        <a:ea typeface="Times New Roman"/>
                        <a:cs typeface="Times New Roman"/>
                      </a:endParaRPr>
                    </a:p>
                  </a:txBody>
                  <a:tcPr marL="68580" marR="68580" marT="0" marB="0"/>
                </a:tc>
                <a:tc>
                  <a:txBody>
                    <a:bodyPr/>
                    <a:lstStyle/>
                    <a:p>
                      <a:pPr algn="just">
                        <a:lnSpc>
                          <a:spcPct val="115000"/>
                        </a:lnSpc>
                        <a:spcAft>
                          <a:spcPts val="0"/>
                        </a:spcAft>
                      </a:pPr>
                      <a:r>
                        <a:rPr lang="tr-TR" sz="1100">
                          <a:latin typeface="Times New Roman"/>
                          <a:ea typeface="Times New Roman"/>
                          <a:cs typeface="Times New Roman"/>
                        </a:rPr>
                        <a:t>Metalik minerallerin fiziki ve kimyasal işlenmesinden kaynaklanan tehlikeli maddeler içeren diğer atıklar</a:t>
                      </a:r>
                      <a:endParaRPr lang="tr-TR" sz="1100">
                        <a:latin typeface="Calibri"/>
                        <a:ea typeface="Times New Roman"/>
                        <a:cs typeface="Times New Roman"/>
                      </a:endParaRPr>
                    </a:p>
                  </a:txBody>
                  <a:tcPr marL="68580" marR="68580" marT="0" marB="0"/>
                </a:tc>
                <a:tc>
                  <a:txBody>
                    <a:bodyPr/>
                    <a:lstStyle/>
                    <a:p>
                      <a:pPr algn="ctr">
                        <a:lnSpc>
                          <a:spcPct val="115000"/>
                        </a:lnSpc>
                        <a:spcAft>
                          <a:spcPts val="0"/>
                        </a:spcAft>
                      </a:pPr>
                      <a:r>
                        <a:rPr lang="tr-TR" sz="1100">
                          <a:latin typeface="Times New Roman"/>
                          <a:ea typeface="Times New Roman"/>
                          <a:cs typeface="Times New Roman"/>
                        </a:rPr>
                        <a:t>M</a:t>
                      </a:r>
                      <a:endParaRPr lang="tr-TR" sz="1100">
                        <a:latin typeface="Calibri"/>
                        <a:ea typeface="Times New Roman"/>
                        <a:cs typeface="Times New Roman"/>
                      </a:endParaRPr>
                    </a:p>
                  </a:txBody>
                  <a:tcPr marL="68580" marR="68580" marT="0" marB="0"/>
                </a:tc>
                <a:extLst>
                  <a:ext uri="{0D108BD9-81ED-4DB2-BD59-A6C34878D82A}">
                    <a16:rowId xmlns:a16="http://schemas.microsoft.com/office/drawing/2014/main" val="10009"/>
                  </a:ext>
                </a:extLst>
              </a:tr>
              <a:tr h="421139">
                <a:tc>
                  <a:txBody>
                    <a:bodyPr/>
                    <a:lstStyle/>
                    <a:p>
                      <a:pPr>
                        <a:lnSpc>
                          <a:spcPct val="115000"/>
                        </a:lnSpc>
                        <a:spcAft>
                          <a:spcPts val="0"/>
                        </a:spcAft>
                      </a:pPr>
                      <a:r>
                        <a:rPr lang="tr-TR" sz="1100">
                          <a:latin typeface="Times New Roman"/>
                          <a:ea typeface="Times New Roman"/>
                          <a:cs typeface="Times New Roman"/>
                        </a:rPr>
                        <a:t>01 03 08</a:t>
                      </a:r>
                      <a:endParaRPr lang="tr-TR" sz="1100">
                        <a:latin typeface="Calibri"/>
                        <a:ea typeface="Times New Roman"/>
                        <a:cs typeface="Times New Roman"/>
                      </a:endParaRPr>
                    </a:p>
                  </a:txBody>
                  <a:tcPr marL="68580" marR="68580" marT="0" marB="0"/>
                </a:tc>
                <a:tc>
                  <a:txBody>
                    <a:bodyPr/>
                    <a:lstStyle/>
                    <a:p>
                      <a:pPr algn="just">
                        <a:lnSpc>
                          <a:spcPct val="115000"/>
                        </a:lnSpc>
                        <a:spcAft>
                          <a:spcPts val="0"/>
                        </a:spcAft>
                      </a:pPr>
                      <a:r>
                        <a:rPr lang="tr-TR" sz="1100">
                          <a:latin typeface="Times New Roman"/>
                          <a:ea typeface="Times New Roman"/>
                          <a:cs typeface="Times New Roman"/>
                        </a:rPr>
                        <a:t>01 03 07 dışındaki diğer tozumsu ve pudramsı atıklar</a:t>
                      </a:r>
                      <a:endParaRPr lang="tr-TR" sz="1100">
                        <a:latin typeface="Calibri"/>
                        <a:ea typeface="Times New Roman"/>
                        <a:cs typeface="Times New Roman"/>
                      </a:endParaRPr>
                    </a:p>
                  </a:txBody>
                  <a:tcPr marL="68580" marR="68580" marT="0" marB="0"/>
                </a:tc>
                <a:tc>
                  <a:txBody>
                    <a:bodyPr/>
                    <a:lstStyle/>
                    <a:p>
                      <a:pPr algn="ctr">
                        <a:lnSpc>
                          <a:spcPct val="115000"/>
                        </a:lnSpc>
                        <a:spcAft>
                          <a:spcPts val="0"/>
                        </a:spcAft>
                      </a:pPr>
                      <a:endParaRPr lang="tr-TR" sz="1100">
                        <a:latin typeface="Times New Roman"/>
                        <a:ea typeface="Times New Roman"/>
                        <a:cs typeface="Times New Roman"/>
                      </a:endParaRPr>
                    </a:p>
                  </a:txBody>
                  <a:tcPr marL="68580" marR="68580" marT="0" marB="0"/>
                </a:tc>
                <a:extLst>
                  <a:ext uri="{0D108BD9-81ED-4DB2-BD59-A6C34878D82A}">
                    <a16:rowId xmlns:a16="http://schemas.microsoft.com/office/drawing/2014/main" val="10010"/>
                  </a:ext>
                </a:extLst>
              </a:tr>
              <a:tr h="421139">
                <a:tc>
                  <a:txBody>
                    <a:bodyPr/>
                    <a:lstStyle/>
                    <a:p>
                      <a:pPr>
                        <a:lnSpc>
                          <a:spcPct val="115000"/>
                        </a:lnSpc>
                        <a:spcAft>
                          <a:spcPts val="0"/>
                        </a:spcAft>
                      </a:pPr>
                      <a:r>
                        <a:rPr lang="tr-TR" sz="1100">
                          <a:latin typeface="Times New Roman"/>
                          <a:ea typeface="Times New Roman"/>
                          <a:cs typeface="Times New Roman"/>
                        </a:rPr>
                        <a:t>01 03 09</a:t>
                      </a:r>
                      <a:endParaRPr lang="tr-TR" sz="1100">
                        <a:latin typeface="Calibri"/>
                        <a:ea typeface="Times New Roman"/>
                        <a:cs typeface="Times New Roman"/>
                      </a:endParaRPr>
                    </a:p>
                  </a:txBody>
                  <a:tcPr marL="68580" marR="68580" marT="0" marB="0"/>
                </a:tc>
                <a:tc>
                  <a:txBody>
                    <a:bodyPr/>
                    <a:lstStyle/>
                    <a:p>
                      <a:pPr algn="just">
                        <a:lnSpc>
                          <a:spcPct val="115000"/>
                        </a:lnSpc>
                        <a:spcAft>
                          <a:spcPts val="0"/>
                        </a:spcAft>
                      </a:pPr>
                      <a:r>
                        <a:rPr lang="tr-TR" sz="1100">
                          <a:latin typeface="Times New Roman"/>
                          <a:ea typeface="Times New Roman"/>
                          <a:cs typeface="Times New Roman"/>
                        </a:rPr>
                        <a:t>01 03 10 dışındaki alüminyum oksit üretiminden çıkan kırmızı çamur</a:t>
                      </a:r>
                      <a:endParaRPr lang="tr-TR" sz="1100">
                        <a:latin typeface="Calibri"/>
                        <a:ea typeface="Times New Roman"/>
                        <a:cs typeface="Times New Roman"/>
                      </a:endParaRPr>
                    </a:p>
                  </a:txBody>
                  <a:tcPr marL="68580" marR="68580" marT="0" marB="0"/>
                </a:tc>
                <a:tc>
                  <a:txBody>
                    <a:bodyPr/>
                    <a:lstStyle/>
                    <a:p>
                      <a:pPr algn="ctr">
                        <a:lnSpc>
                          <a:spcPct val="115000"/>
                        </a:lnSpc>
                        <a:spcAft>
                          <a:spcPts val="0"/>
                        </a:spcAft>
                      </a:pPr>
                      <a:endParaRPr lang="tr-TR" sz="1100">
                        <a:latin typeface="Times New Roman"/>
                        <a:ea typeface="Times New Roman"/>
                        <a:cs typeface="Times New Roman"/>
                      </a:endParaRPr>
                    </a:p>
                  </a:txBody>
                  <a:tcPr marL="68580" marR="68580" marT="0" marB="0"/>
                </a:tc>
                <a:extLst>
                  <a:ext uri="{0D108BD9-81ED-4DB2-BD59-A6C34878D82A}">
                    <a16:rowId xmlns:a16="http://schemas.microsoft.com/office/drawing/2014/main" val="10011"/>
                  </a:ext>
                </a:extLst>
              </a:tr>
              <a:tr h="601568">
                <a:tc>
                  <a:txBody>
                    <a:bodyPr/>
                    <a:lstStyle/>
                    <a:p>
                      <a:pPr>
                        <a:lnSpc>
                          <a:spcPct val="115000"/>
                        </a:lnSpc>
                        <a:spcAft>
                          <a:spcPts val="0"/>
                        </a:spcAft>
                      </a:pPr>
                      <a:r>
                        <a:rPr lang="tr-TR" sz="1100">
                          <a:latin typeface="Times New Roman"/>
                          <a:ea typeface="Times New Roman"/>
                          <a:cs typeface="Times New Roman"/>
                        </a:rPr>
                        <a:t>01 03 10*</a:t>
                      </a:r>
                      <a:endParaRPr lang="tr-TR" sz="1100">
                        <a:latin typeface="Calibri"/>
                        <a:ea typeface="Times New Roman"/>
                        <a:cs typeface="Times New Roman"/>
                      </a:endParaRPr>
                    </a:p>
                  </a:txBody>
                  <a:tcPr marL="68580" marR="68580" marT="0" marB="0"/>
                </a:tc>
                <a:tc>
                  <a:txBody>
                    <a:bodyPr/>
                    <a:lstStyle/>
                    <a:p>
                      <a:pPr algn="just">
                        <a:lnSpc>
                          <a:spcPct val="115000"/>
                        </a:lnSpc>
                        <a:spcAft>
                          <a:spcPts val="0"/>
                        </a:spcAft>
                      </a:pPr>
                      <a:r>
                        <a:rPr lang="tr-TR" sz="1100">
                          <a:latin typeface="Times New Roman"/>
                          <a:ea typeface="Times New Roman"/>
                          <a:cs typeface="Times New Roman"/>
                        </a:rPr>
                        <a:t>01 03 07 dışındaki alüminyum oksit üretiminden çıkan tehlikeli maddeler içeren kırmızı çamur</a:t>
                      </a:r>
                      <a:endParaRPr lang="tr-TR" sz="1100">
                        <a:latin typeface="Calibri"/>
                        <a:ea typeface="Times New Roman"/>
                        <a:cs typeface="Times New Roman"/>
                      </a:endParaRPr>
                    </a:p>
                  </a:txBody>
                  <a:tcPr marL="68580" marR="68580" marT="0" marB="0"/>
                </a:tc>
                <a:tc>
                  <a:txBody>
                    <a:bodyPr/>
                    <a:lstStyle/>
                    <a:p>
                      <a:pPr algn="ctr">
                        <a:lnSpc>
                          <a:spcPct val="115000"/>
                        </a:lnSpc>
                        <a:spcAft>
                          <a:spcPts val="0"/>
                        </a:spcAft>
                      </a:pPr>
                      <a:r>
                        <a:rPr lang="tr-TR" sz="1100">
                          <a:latin typeface="Times New Roman"/>
                          <a:ea typeface="Times New Roman"/>
                          <a:cs typeface="Times New Roman"/>
                        </a:rPr>
                        <a:t>M</a:t>
                      </a:r>
                      <a:endParaRPr lang="tr-TR" sz="1100">
                        <a:latin typeface="Calibri"/>
                        <a:ea typeface="Times New Roman"/>
                        <a:cs typeface="Times New Roman"/>
                      </a:endParaRPr>
                    </a:p>
                  </a:txBody>
                  <a:tcPr marL="68580" marR="68580" marT="0" marB="0"/>
                </a:tc>
                <a:extLst>
                  <a:ext uri="{0D108BD9-81ED-4DB2-BD59-A6C34878D82A}">
                    <a16:rowId xmlns:a16="http://schemas.microsoft.com/office/drawing/2014/main" val="10012"/>
                  </a:ext>
                </a:extLst>
              </a:tr>
              <a:tr h="421139">
                <a:tc>
                  <a:txBody>
                    <a:bodyPr/>
                    <a:lstStyle/>
                    <a:p>
                      <a:pPr>
                        <a:lnSpc>
                          <a:spcPct val="115000"/>
                        </a:lnSpc>
                        <a:spcAft>
                          <a:spcPts val="0"/>
                        </a:spcAft>
                      </a:pPr>
                      <a:r>
                        <a:rPr lang="tr-TR" sz="1100">
                          <a:latin typeface="Times New Roman"/>
                          <a:ea typeface="Times New Roman"/>
                          <a:cs typeface="Times New Roman"/>
                        </a:rPr>
                        <a:t>01 03 99</a:t>
                      </a:r>
                      <a:endParaRPr lang="tr-TR" sz="1100">
                        <a:latin typeface="Calibri"/>
                        <a:ea typeface="Times New Roman"/>
                        <a:cs typeface="Times New Roman"/>
                      </a:endParaRPr>
                    </a:p>
                  </a:txBody>
                  <a:tcPr marL="68580" marR="68580" marT="0" marB="0"/>
                </a:tc>
                <a:tc>
                  <a:txBody>
                    <a:bodyPr/>
                    <a:lstStyle/>
                    <a:p>
                      <a:pPr algn="just">
                        <a:lnSpc>
                          <a:spcPct val="115000"/>
                        </a:lnSpc>
                        <a:spcAft>
                          <a:spcPts val="0"/>
                        </a:spcAft>
                      </a:pPr>
                      <a:r>
                        <a:rPr lang="tr-TR" sz="1100">
                          <a:latin typeface="Times New Roman"/>
                          <a:ea typeface="Times New Roman"/>
                          <a:cs typeface="Times New Roman"/>
                        </a:rPr>
                        <a:t>Başka bir şekilde tanımlanmamış atıklar</a:t>
                      </a:r>
                      <a:endParaRPr lang="tr-TR" sz="1100">
                        <a:latin typeface="Calibri"/>
                        <a:ea typeface="Times New Roman"/>
                        <a:cs typeface="Times New Roman"/>
                      </a:endParaRPr>
                    </a:p>
                  </a:txBody>
                  <a:tcPr marL="68580" marR="68580" marT="0" marB="0"/>
                </a:tc>
                <a:tc>
                  <a:txBody>
                    <a:bodyPr/>
                    <a:lstStyle/>
                    <a:p>
                      <a:pPr algn="ctr">
                        <a:lnSpc>
                          <a:spcPct val="115000"/>
                        </a:lnSpc>
                        <a:spcAft>
                          <a:spcPts val="0"/>
                        </a:spcAft>
                      </a:pPr>
                      <a:endParaRPr lang="tr-TR" sz="1100" dirty="0">
                        <a:latin typeface="Times New Roman"/>
                        <a:ea typeface="Times New Roman"/>
                        <a:cs typeface="Times New Roman"/>
                      </a:endParaRPr>
                    </a:p>
                  </a:txBody>
                  <a:tcPr marL="68580" marR="68580" marT="0" marB="0"/>
                </a:tc>
                <a:extLst>
                  <a:ext uri="{0D108BD9-81ED-4DB2-BD59-A6C34878D82A}">
                    <a16:rowId xmlns:a16="http://schemas.microsoft.com/office/drawing/2014/main" val="1001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214280" y="-1"/>
          <a:ext cx="8929719" cy="6942568"/>
        </p:xfrm>
        <a:graphic>
          <a:graphicData uri="http://schemas.openxmlformats.org/drawingml/2006/table">
            <a:tbl>
              <a:tblPr firstRow="1" bandRow="1">
                <a:tableStyleId>{5C22544A-7EE6-4342-B048-85BDC9FD1C3A}</a:tableStyleId>
              </a:tblPr>
              <a:tblGrid>
                <a:gridCol w="2976573">
                  <a:extLst>
                    <a:ext uri="{9D8B030D-6E8A-4147-A177-3AD203B41FA5}">
                      <a16:colId xmlns:a16="http://schemas.microsoft.com/office/drawing/2014/main" val="20000"/>
                    </a:ext>
                  </a:extLst>
                </a:gridCol>
                <a:gridCol w="2976573">
                  <a:extLst>
                    <a:ext uri="{9D8B030D-6E8A-4147-A177-3AD203B41FA5}">
                      <a16:colId xmlns:a16="http://schemas.microsoft.com/office/drawing/2014/main" val="20001"/>
                    </a:ext>
                  </a:extLst>
                </a:gridCol>
                <a:gridCol w="2976573">
                  <a:extLst>
                    <a:ext uri="{9D8B030D-6E8A-4147-A177-3AD203B41FA5}">
                      <a16:colId xmlns:a16="http://schemas.microsoft.com/office/drawing/2014/main" val="20002"/>
                    </a:ext>
                  </a:extLst>
                </a:gridCol>
              </a:tblGrid>
              <a:tr h="370307">
                <a:tc>
                  <a:txBody>
                    <a:bodyPr/>
                    <a:lstStyle/>
                    <a:p>
                      <a:r>
                        <a:rPr lang="tr-TR" sz="1100" dirty="0"/>
                        <a:t>Atık Kodu</a:t>
                      </a:r>
                    </a:p>
                  </a:txBody>
                  <a:tcPr/>
                </a:tc>
                <a:tc>
                  <a:txBody>
                    <a:bodyPr/>
                    <a:lstStyle/>
                    <a:p>
                      <a:r>
                        <a:rPr lang="tr-TR" sz="1100" dirty="0"/>
                        <a:t>Atık Kodu tanımı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Açıklama</a:t>
                      </a:r>
                    </a:p>
                    <a:p>
                      <a:endParaRPr lang="tr-TR" sz="1100" dirty="0"/>
                    </a:p>
                  </a:txBody>
                  <a:tcPr/>
                </a:tc>
                <a:extLst>
                  <a:ext uri="{0D108BD9-81ED-4DB2-BD59-A6C34878D82A}">
                    <a16:rowId xmlns:a16="http://schemas.microsoft.com/office/drawing/2014/main" val="10000"/>
                  </a:ext>
                </a:extLst>
              </a:tr>
              <a:tr h="661263">
                <a:tc>
                  <a:txBody>
                    <a:bodyPr/>
                    <a:lstStyle/>
                    <a:p>
                      <a:pPr>
                        <a:lnSpc>
                          <a:spcPct val="115000"/>
                        </a:lnSpc>
                        <a:spcAft>
                          <a:spcPts val="0"/>
                        </a:spcAft>
                      </a:pPr>
                      <a:r>
                        <a:rPr lang="tr-TR" sz="1200" b="1">
                          <a:latin typeface="Times New Roman"/>
                          <a:ea typeface="Calibri"/>
                          <a:cs typeface="Times New Roman"/>
                        </a:rPr>
                        <a:t>01 04</a:t>
                      </a:r>
                      <a:endParaRPr lang="tr-TR" sz="1100">
                        <a:latin typeface="Calibri"/>
                        <a:ea typeface="Calibri"/>
                        <a:cs typeface="Times New Roman"/>
                      </a:endParaRPr>
                    </a:p>
                  </a:txBody>
                  <a:tcPr marL="68580" marR="68580" marT="0" marB="0"/>
                </a:tc>
                <a:tc>
                  <a:txBody>
                    <a:bodyPr/>
                    <a:lstStyle/>
                    <a:p>
                      <a:pPr algn="just">
                        <a:lnSpc>
                          <a:spcPct val="115000"/>
                        </a:lnSpc>
                        <a:spcAft>
                          <a:spcPts val="0"/>
                        </a:spcAft>
                      </a:pPr>
                      <a:r>
                        <a:rPr lang="tr-TR" sz="1200" b="1">
                          <a:latin typeface="Times New Roman"/>
                          <a:ea typeface="Calibri"/>
                          <a:cs typeface="Times New Roman"/>
                        </a:rPr>
                        <a:t>Metalik Olmayan Minerallerin Fiziki ve Kimyasal İşlemlerinden Kaynaklanan Atıklar</a:t>
                      </a:r>
                      <a:endParaRPr lang="tr-TR" sz="1100">
                        <a:latin typeface="Calibri"/>
                        <a:ea typeface="Calibri"/>
                        <a:cs typeface="Times New Roman"/>
                      </a:endParaRPr>
                    </a:p>
                  </a:txBody>
                  <a:tcPr marL="68580" marR="68580" marT="0" marB="0"/>
                </a:tc>
                <a:tc>
                  <a:txBody>
                    <a:bodyPr/>
                    <a:lstStyle/>
                    <a:p>
                      <a:pPr algn="ctr">
                        <a:lnSpc>
                          <a:spcPct val="115000"/>
                        </a:lnSpc>
                        <a:spcAft>
                          <a:spcPts val="0"/>
                        </a:spcAft>
                      </a:pPr>
                      <a:endParaRPr lang="tr-TR" sz="1200">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515304">
                <a:tc>
                  <a:txBody>
                    <a:bodyPr/>
                    <a:lstStyle/>
                    <a:p>
                      <a:pPr>
                        <a:lnSpc>
                          <a:spcPct val="115000"/>
                        </a:lnSpc>
                        <a:spcAft>
                          <a:spcPts val="0"/>
                        </a:spcAft>
                      </a:pPr>
                      <a:r>
                        <a:rPr lang="tr-TR" sz="1200" dirty="0">
                          <a:latin typeface="Times New Roman"/>
                          <a:ea typeface="Calibri"/>
                          <a:cs typeface="Times New Roman"/>
                        </a:rPr>
                        <a:t>01 04 07*</a:t>
                      </a:r>
                      <a:endParaRPr lang="tr-TR" sz="1100" dirty="0">
                        <a:latin typeface="Calibri"/>
                        <a:ea typeface="Calibri"/>
                        <a:cs typeface="Times New Roman"/>
                      </a:endParaRPr>
                    </a:p>
                  </a:txBody>
                  <a:tcPr marL="68580" marR="68580" marT="0" marB="0"/>
                </a:tc>
                <a:tc>
                  <a:txBody>
                    <a:bodyPr/>
                    <a:lstStyle/>
                    <a:p>
                      <a:pPr algn="just">
                        <a:lnSpc>
                          <a:spcPct val="115000"/>
                        </a:lnSpc>
                        <a:spcAft>
                          <a:spcPts val="0"/>
                        </a:spcAft>
                      </a:pPr>
                      <a:r>
                        <a:rPr lang="tr-TR" sz="1200">
                          <a:latin typeface="Times New Roman"/>
                          <a:ea typeface="Calibri"/>
                          <a:cs typeface="Times New Roman"/>
                        </a:rPr>
                        <a:t>Metalik olmayan minerallerin fiziki ve kimyasal işlenmesinden kaynaklanan tehlikeli maddeler içeren atıklar</a:t>
                      </a:r>
                      <a:endParaRPr lang="tr-TR" sz="1100">
                        <a:latin typeface="Calibri"/>
                        <a:ea typeface="Calibri"/>
                        <a:cs typeface="Times New Roman"/>
                      </a:endParaRPr>
                    </a:p>
                  </a:txBody>
                  <a:tcPr marL="68580" marR="68580" marT="0" marB="0"/>
                </a:tc>
                <a:tc>
                  <a:txBody>
                    <a:bodyPr/>
                    <a:lstStyle/>
                    <a:p>
                      <a:pPr algn="ctr">
                        <a:lnSpc>
                          <a:spcPct val="115000"/>
                        </a:lnSpc>
                        <a:spcAft>
                          <a:spcPts val="0"/>
                        </a:spcAft>
                      </a:pPr>
                      <a:r>
                        <a:rPr lang="tr-TR" sz="1200">
                          <a:latin typeface="Times New Roman"/>
                          <a:ea typeface="Calibri"/>
                          <a:cs typeface="Times New Roman"/>
                        </a:rPr>
                        <a:t>M</a:t>
                      </a:r>
                      <a:endParaRPr lang="tr-TR" sz="11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43956">
                <a:tc>
                  <a:txBody>
                    <a:bodyPr/>
                    <a:lstStyle/>
                    <a:p>
                      <a:pPr>
                        <a:lnSpc>
                          <a:spcPct val="115000"/>
                        </a:lnSpc>
                        <a:spcAft>
                          <a:spcPts val="0"/>
                        </a:spcAft>
                      </a:pPr>
                      <a:r>
                        <a:rPr lang="tr-TR" sz="1200" dirty="0">
                          <a:latin typeface="Times New Roman"/>
                          <a:ea typeface="Calibri"/>
                          <a:cs typeface="Times New Roman"/>
                        </a:rPr>
                        <a:t>01 04 08</a:t>
                      </a:r>
                      <a:endParaRPr lang="tr-TR" sz="1100" dirty="0">
                        <a:latin typeface="Calibri"/>
                        <a:ea typeface="Calibri"/>
                        <a:cs typeface="Times New Roman"/>
                      </a:endParaRPr>
                    </a:p>
                  </a:txBody>
                  <a:tcPr marL="68580" marR="68580" marT="0" marB="0"/>
                </a:tc>
                <a:tc>
                  <a:txBody>
                    <a:bodyPr/>
                    <a:lstStyle/>
                    <a:p>
                      <a:pPr algn="just">
                        <a:lnSpc>
                          <a:spcPct val="115000"/>
                        </a:lnSpc>
                        <a:spcAft>
                          <a:spcPts val="0"/>
                        </a:spcAft>
                      </a:pPr>
                      <a:r>
                        <a:rPr lang="tr-TR" sz="1200" dirty="0">
                          <a:latin typeface="Times New Roman"/>
                          <a:ea typeface="Calibri"/>
                          <a:cs typeface="Times New Roman"/>
                        </a:rPr>
                        <a:t>01 04 07 dışındaki atık kaya ve çakıl taşı atıkları</a:t>
                      </a: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pPr>
                      <a:endParaRPr lang="tr-TR" sz="1200">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343956">
                <a:tc>
                  <a:txBody>
                    <a:bodyPr/>
                    <a:lstStyle/>
                    <a:p>
                      <a:pPr>
                        <a:lnSpc>
                          <a:spcPct val="115000"/>
                        </a:lnSpc>
                        <a:spcAft>
                          <a:spcPts val="0"/>
                        </a:spcAft>
                      </a:pPr>
                      <a:r>
                        <a:rPr lang="tr-TR" sz="1200">
                          <a:latin typeface="Times New Roman"/>
                          <a:ea typeface="Calibri"/>
                          <a:cs typeface="Times New Roman"/>
                        </a:rPr>
                        <a:t>01 04 09</a:t>
                      </a:r>
                      <a:endParaRPr lang="tr-TR" sz="1100">
                        <a:latin typeface="Calibri"/>
                        <a:ea typeface="Calibri"/>
                        <a:cs typeface="Times New Roman"/>
                      </a:endParaRPr>
                    </a:p>
                  </a:txBody>
                  <a:tcPr marL="68580" marR="68580" marT="0" marB="0"/>
                </a:tc>
                <a:tc>
                  <a:txBody>
                    <a:bodyPr/>
                    <a:lstStyle/>
                    <a:p>
                      <a:pPr algn="just">
                        <a:lnSpc>
                          <a:spcPct val="115000"/>
                        </a:lnSpc>
                        <a:spcAft>
                          <a:spcPts val="0"/>
                        </a:spcAft>
                      </a:pPr>
                      <a:r>
                        <a:rPr lang="tr-TR" sz="1200">
                          <a:latin typeface="Times New Roman"/>
                          <a:ea typeface="Calibri"/>
                          <a:cs typeface="Times New Roman"/>
                        </a:rPr>
                        <a:t>Atık kum ve killer</a:t>
                      </a:r>
                      <a:endParaRPr lang="tr-TR" sz="1100">
                        <a:latin typeface="Calibri"/>
                        <a:ea typeface="Calibri"/>
                        <a:cs typeface="Times New Roman"/>
                      </a:endParaRPr>
                    </a:p>
                  </a:txBody>
                  <a:tcPr marL="68580" marR="68580" marT="0" marB="0"/>
                </a:tc>
                <a:tc>
                  <a:txBody>
                    <a:bodyPr/>
                    <a:lstStyle/>
                    <a:p>
                      <a:pPr algn="ctr">
                        <a:lnSpc>
                          <a:spcPct val="115000"/>
                        </a:lnSpc>
                        <a:spcAft>
                          <a:spcPts val="0"/>
                        </a:spcAft>
                      </a:pPr>
                      <a:endParaRPr lang="tr-TR" sz="1200">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491318">
                <a:tc>
                  <a:txBody>
                    <a:bodyPr/>
                    <a:lstStyle/>
                    <a:p>
                      <a:pPr>
                        <a:lnSpc>
                          <a:spcPct val="115000"/>
                        </a:lnSpc>
                        <a:spcAft>
                          <a:spcPts val="0"/>
                        </a:spcAft>
                      </a:pPr>
                      <a:r>
                        <a:rPr lang="tr-TR" sz="1200">
                          <a:latin typeface="Times New Roman"/>
                          <a:ea typeface="Calibri"/>
                          <a:cs typeface="Times New Roman"/>
                        </a:rPr>
                        <a:t>01 04 10</a:t>
                      </a:r>
                      <a:endParaRPr lang="tr-TR" sz="1100">
                        <a:latin typeface="Calibri"/>
                        <a:ea typeface="Calibri"/>
                        <a:cs typeface="Times New Roman"/>
                      </a:endParaRPr>
                    </a:p>
                  </a:txBody>
                  <a:tcPr marL="68580" marR="68580" marT="0" marB="0"/>
                </a:tc>
                <a:tc>
                  <a:txBody>
                    <a:bodyPr/>
                    <a:lstStyle/>
                    <a:p>
                      <a:pPr algn="just">
                        <a:lnSpc>
                          <a:spcPct val="115000"/>
                        </a:lnSpc>
                        <a:spcAft>
                          <a:spcPts val="0"/>
                        </a:spcAft>
                      </a:pPr>
                      <a:r>
                        <a:rPr lang="tr-TR" sz="1200" dirty="0">
                          <a:latin typeface="Times New Roman"/>
                          <a:ea typeface="Calibri"/>
                          <a:cs typeface="Times New Roman"/>
                        </a:rPr>
                        <a:t>01 04 07 dışındaki tozumsu ve pudramsı atıklar</a:t>
                      </a: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pPr>
                      <a:endParaRPr lang="tr-TR" sz="1200">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343956">
                <a:tc>
                  <a:txBody>
                    <a:bodyPr/>
                    <a:lstStyle/>
                    <a:p>
                      <a:pPr>
                        <a:lnSpc>
                          <a:spcPct val="115000"/>
                        </a:lnSpc>
                        <a:spcAft>
                          <a:spcPts val="0"/>
                        </a:spcAft>
                      </a:pPr>
                      <a:r>
                        <a:rPr lang="tr-TR" sz="1200">
                          <a:latin typeface="Times New Roman"/>
                          <a:ea typeface="Calibri"/>
                          <a:cs typeface="Times New Roman"/>
                        </a:rPr>
                        <a:t>01 04 11</a:t>
                      </a:r>
                      <a:endParaRPr lang="tr-TR" sz="1100">
                        <a:latin typeface="Calibri"/>
                        <a:ea typeface="Calibri"/>
                        <a:cs typeface="Times New Roman"/>
                      </a:endParaRPr>
                    </a:p>
                  </a:txBody>
                  <a:tcPr marL="68580" marR="68580" marT="0" marB="0"/>
                </a:tc>
                <a:tc>
                  <a:txBody>
                    <a:bodyPr/>
                    <a:lstStyle/>
                    <a:p>
                      <a:pPr algn="just">
                        <a:lnSpc>
                          <a:spcPct val="115000"/>
                        </a:lnSpc>
                        <a:spcAft>
                          <a:spcPts val="0"/>
                        </a:spcAft>
                      </a:pPr>
                      <a:r>
                        <a:rPr lang="tr-TR" sz="1200" dirty="0">
                          <a:latin typeface="Times New Roman"/>
                          <a:ea typeface="Calibri"/>
                          <a:cs typeface="Times New Roman"/>
                        </a:rPr>
                        <a:t>01 04 07 dışındaki potas ve kaya tuzu işlemesinden kaynaklanan atıklar</a:t>
                      </a: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pPr>
                      <a:endParaRPr lang="tr-TR" sz="1200">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515304">
                <a:tc>
                  <a:txBody>
                    <a:bodyPr/>
                    <a:lstStyle/>
                    <a:p>
                      <a:pPr>
                        <a:lnSpc>
                          <a:spcPct val="115000"/>
                        </a:lnSpc>
                        <a:spcAft>
                          <a:spcPts val="0"/>
                        </a:spcAft>
                      </a:pPr>
                      <a:r>
                        <a:rPr lang="tr-TR" sz="1200">
                          <a:latin typeface="Times New Roman"/>
                          <a:ea typeface="Calibri"/>
                          <a:cs typeface="Times New Roman"/>
                        </a:rPr>
                        <a:t>01 04 12</a:t>
                      </a:r>
                      <a:endParaRPr lang="tr-TR" sz="1100">
                        <a:latin typeface="Calibri"/>
                        <a:ea typeface="Calibri"/>
                        <a:cs typeface="Times New Roman"/>
                      </a:endParaRPr>
                    </a:p>
                  </a:txBody>
                  <a:tcPr marL="68580" marR="68580" marT="0" marB="0"/>
                </a:tc>
                <a:tc>
                  <a:txBody>
                    <a:bodyPr/>
                    <a:lstStyle/>
                    <a:p>
                      <a:pPr algn="just">
                        <a:lnSpc>
                          <a:spcPct val="115000"/>
                        </a:lnSpc>
                        <a:spcAft>
                          <a:spcPts val="0"/>
                        </a:spcAft>
                      </a:pPr>
                      <a:r>
                        <a:rPr lang="tr-TR" sz="1200">
                          <a:latin typeface="Times New Roman"/>
                          <a:ea typeface="Calibri"/>
                          <a:cs typeface="Times New Roman"/>
                        </a:rPr>
                        <a:t>01 04 07 ve 01 04 11 dışındaki minerallerin yıkanması ve temizlenmesinden kaynaklanan ince taneli atıklar ve diğer atıklar</a:t>
                      </a:r>
                      <a:endParaRPr lang="tr-TR" sz="1100">
                        <a:latin typeface="Calibri"/>
                        <a:ea typeface="Calibri"/>
                        <a:cs typeface="Times New Roman"/>
                      </a:endParaRPr>
                    </a:p>
                  </a:txBody>
                  <a:tcPr marL="68580" marR="68580" marT="0" marB="0"/>
                </a:tc>
                <a:tc>
                  <a:txBody>
                    <a:bodyPr/>
                    <a:lstStyle/>
                    <a:p>
                      <a:pPr algn="ctr">
                        <a:lnSpc>
                          <a:spcPct val="115000"/>
                        </a:lnSpc>
                        <a:spcAft>
                          <a:spcPts val="0"/>
                        </a:spcAft>
                      </a:pPr>
                      <a:endParaRPr lang="tr-TR" sz="1200">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343956">
                <a:tc>
                  <a:txBody>
                    <a:bodyPr/>
                    <a:lstStyle/>
                    <a:p>
                      <a:pPr>
                        <a:lnSpc>
                          <a:spcPct val="115000"/>
                        </a:lnSpc>
                        <a:spcAft>
                          <a:spcPts val="0"/>
                        </a:spcAft>
                      </a:pPr>
                      <a:r>
                        <a:rPr lang="tr-TR" sz="1200">
                          <a:latin typeface="Times New Roman"/>
                          <a:ea typeface="Calibri"/>
                          <a:cs typeface="Times New Roman"/>
                        </a:rPr>
                        <a:t>01 04 13</a:t>
                      </a:r>
                      <a:endParaRPr lang="tr-TR" sz="1100">
                        <a:latin typeface="Calibri"/>
                        <a:ea typeface="Calibri"/>
                        <a:cs typeface="Times New Roman"/>
                      </a:endParaRPr>
                    </a:p>
                  </a:txBody>
                  <a:tcPr marL="68580" marR="68580" marT="0" marB="0"/>
                </a:tc>
                <a:tc>
                  <a:txBody>
                    <a:bodyPr/>
                    <a:lstStyle/>
                    <a:p>
                      <a:pPr algn="just">
                        <a:lnSpc>
                          <a:spcPct val="115000"/>
                        </a:lnSpc>
                        <a:spcAft>
                          <a:spcPts val="0"/>
                        </a:spcAft>
                      </a:pPr>
                      <a:r>
                        <a:rPr lang="tr-TR" sz="1200">
                          <a:latin typeface="Times New Roman"/>
                          <a:ea typeface="Calibri"/>
                          <a:cs typeface="Times New Roman"/>
                        </a:rPr>
                        <a:t>01 04 07 dışındaki taş yontma ve kesme işlemlerinden kaynaklanan atıklar</a:t>
                      </a:r>
                      <a:endParaRPr lang="tr-TR" sz="1100">
                        <a:latin typeface="Calibri"/>
                        <a:ea typeface="Calibri"/>
                        <a:cs typeface="Times New Roman"/>
                      </a:endParaRPr>
                    </a:p>
                  </a:txBody>
                  <a:tcPr marL="68580" marR="68580" marT="0" marB="0"/>
                </a:tc>
                <a:tc>
                  <a:txBody>
                    <a:bodyPr/>
                    <a:lstStyle/>
                    <a:p>
                      <a:pPr algn="ctr">
                        <a:lnSpc>
                          <a:spcPct val="115000"/>
                        </a:lnSpc>
                        <a:spcAft>
                          <a:spcPts val="0"/>
                        </a:spcAft>
                      </a:pPr>
                      <a:endParaRPr lang="tr-TR" sz="1200">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r h="491318">
                <a:tc>
                  <a:txBody>
                    <a:bodyPr/>
                    <a:lstStyle/>
                    <a:p>
                      <a:pPr>
                        <a:lnSpc>
                          <a:spcPct val="115000"/>
                        </a:lnSpc>
                        <a:spcAft>
                          <a:spcPts val="0"/>
                        </a:spcAft>
                      </a:pPr>
                      <a:r>
                        <a:rPr lang="tr-TR" sz="1200">
                          <a:latin typeface="Times New Roman"/>
                          <a:ea typeface="Calibri"/>
                          <a:cs typeface="Times New Roman"/>
                        </a:rPr>
                        <a:t>01 04 99</a:t>
                      </a:r>
                      <a:endParaRPr lang="tr-TR" sz="1100">
                        <a:latin typeface="Calibri"/>
                        <a:ea typeface="Calibri"/>
                        <a:cs typeface="Times New Roman"/>
                      </a:endParaRPr>
                    </a:p>
                  </a:txBody>
                  <a:tcPr marL="68580" marR="68580" marT="0" marB="0"/>
                </a:tc>
                <a:tc>
                  <a:txBody>
                    <a:bodyPr/>
                    <a:lstStyle/>
                    <a:p>
                      <a:pPr algn="just">
                        <a:lnSpc>
                          <a:spcPct val="115000"/>
                        </a:lnSpc>
                        <a:spcAft>
                          <a:spcPts val="0"/>
                        </a:spcAft>
                      </a:pPr>
                      <a:r>
                        <a:rPr lang="tr-TR" sz="1200" dirty="0">
                          <a:latin typeface="Times New Roman"/>
                          <a:ea typeface="Calibri"/>
                          <a:cs typeface="Times New Roman"/>
                        </a:rPr>
                        <a:t>Başka bir şekilde tanımlanmamış atıklar</a:t>
                      </a: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pPr>
                      <a:endParaRPr lang="tr-TR" sz="1200">
                        <a:latin typeface="Times New Roman"/>
                        <a:ea typeface="Calibri"/>
                        <a:cs typeface="Times New Roman"/>
                      </a:endParaRPr>
                    </a:p>
                  </a:txBody>
                  <a:tcPr marL="68580" marR="68580" marT="0" marB="0"/>
                </a:tc>
                <a:extLst>
                  <a:ext uri="{0D108BD9-81ED-4DB2-BD59-A6C34878D82A}">
                    <a16:rowId xmlns:a16="http://schemas.microsoft.com/office/drawing/2014/main" val="10009"/>
                  </a:ext>
                </a:extLst>
              </a:tr>
              <a:tr h="515304">
                <a:tc>
                  <a:txBody>
                    <a:bodyPr/>
                    <a:lstStyle/>
                    <a:p>
                      <a:pPr>
                        <a:lnSpc>
                          <a:spcPct val="115000"/>
                        </a:lnSpc>
                        <a:spcAft>
                          <a:spcPts val="0"/>
                        </a:spcAft>
                      </a:pPr>
                      <a:r>
                        <a:rPr lang="tr-TR" sz="1200" b="1">
                          <a:latin typeface="Times New Roman"/>
                          <a:ea typeface="Calibri"/>
                          <a:cs typeface="Times New Roman"/>
                        </a:rPr>
                        <a:t>01 04</a:t>
                      </a:r>
                      <a:endParaRPr lang="tr-TR" sz="1100">
                        <a:latin typeface="Calibri"/>
                        <a:ea typeface="Calibri"/>
                        <a:cs typeface="Times New Roman"/>
                      </a:endParaRPr>
                    </a:p>
                  </a:txBody>
                  <a:tcPr marL="68580" marR="68580" marT="0" marB="0"/>
                </a:tc>
                <a:tc>
                  <a:txBody>
                    <a:bodyPr/>
                    <a:lstStyle/>
                    <a:p>
                      <a:pPr algn="just">
                        <a:lnSpc>
                          <a:spcPct val="115000"/>
                        </a:lnSpc>
                        <a:spcAft>
                          <a:spcPts val="0"/>
                        </a:spcAft>
                      </a:pPr>
                      <a:r>
                        <a:rPr lang="tr-TR" sz="1200" b="1">
                          <a:latin typeface="Times New Roman"/>
                          <a:ea typeface="Calibri"/>
                          <a:cs typeface="Times New Roman"/>
                        </a:rPr>
                        <a:t>Metalik Olmayan Minerallerin Fiziki ve Kimyasal İşlemlerinden Kaynaklanan Atıklar</a:t>
                      </a:r>
                      <a:endParaRPr lang="tr-TR" sz="1100">
                        <a:latin typeface="Calibri"/>
                        <a:ea typeface="Calibri"/>
                        <a:cs typeface="Times New Roman"/>
                      </a:endParaRPr>
                    </a:p>
                  </a:txBody>
                  <a:tcPr marL="68580" marR="68580" marT="0" marB="0"/>
                </a:tc>
                <a:tc>
                  <a:txBody>
                    <a:bodyPr/>
                    <a:lstStyle/>
                    <a:p>
                      <a:pPr algn="ctr">
                        <a:lnSpc>
                          <a:spcPct val="115000"/>
                        </a:lnSpc>
                        <a:spcAft>
                          <a:spcPts val="0"/>
                        </a:spcAft>
                      </a:pPr>
                      <a:endParaRPr lang="tr-TR" sz="1200">
                        <a:latin typeface="Times New Roman"/>
                        <a:ea typeface="Calibri"/>
                        <a:cs typeface="Times New Roman"/>
                      </a:endParaRPr>
                    </a:p>
                  </a:txBody>
                  <a:tcPr marL="68580" marR="68580" marT="0" marB="0"/>
                </a:tc>
                <a:extLst>
                  <a:ext uri="{0D108BD9-81ED-4DB2-BD59-A6C34878D82A}">
                    <a16:rowId xmlns:a16="http://schemas.microsoft.com/office/drawing/2014/main" val="10010"/>
                  </a:ext>
                </a:extLst>
              </a:tr>
              <a:tr h="515304">
                <a:tc>
                  <a:txBody>
                    <a:bodyPr/>
                    <a:lstStyle/>
                    <a:p>
                      <a:pPr>
                        <a:lnSpc>
                          <a:spcPct val="115000"/>
                        </a:lnSpc>
                        <a:spcAft>
                          <a:spcPts val="0"/>
                        </a:spcAft>
                      </a:pPr>
                      <a:r>
                        <a:rPr lang="tr-TR" sz="1200">
                          <a:latin typeface="Times New Roman"/>
                          <a:ea typeface="Calibri"/>
                          <a:cs typeface="Times New Roman"/>
                        </a:rPr>
                        <a:t>01 04 07*</a:t>
                      </a:r>
                      <a:endParaRPr lang="tr-TR" sz="1100">
                        <a:latin typeface="Calibri"/>
                        <a:ea typeface="Calibri"/>
                        <a:cs typeface="Times New Roman"/>
                      </a:endParaRPr>
                    </a:p>
                  </a:txBody>
                  <a:tcPr marL="68580" marR="68580" marT="0" marB="0"/>
                </a:tc>
                <a:tc>
                  <a:txBody>
                    <a:bodyPr/>
                    <a:lstStyle/>
                    <a:p>
                      <a:pPr algn="just">
                        <a:lnSpc>
                          <a:spcPct val="115000"/>
                        </a:lnSpc>
                        <a:spcAft>
                          <a:spcPts val="0"/>
                        </a:spcAft>
                      </a:pPr>
                      <a:r>
                        <a:rPr lang="tr-TR" sz="1200">
                          <a:latin typeface="Times New Roman"/>
                          <a:ea typeface="Calibri"/>
                          <a:cs typeface="Times New Roman"/>
                        </a:rPr>
                        <a:t>Metalik olmayan minerallerin fiziki ve kimyasal işlenmesinden kaynaklanan tehlikeli maddeler içeren atıklar</a:t>
                      </a:r>
                      <a:endParaRPr lang="tr-TR" sz="1100">
                        <a:latin typeface="Calibri"/>
                        <a:ea typeface="Calibri"/>
                        <a:cs typeface="Times New Roman"/>
                      </a:endParaRPr>
                    </a:p>
                  </a:txBody>
                  <a:tcPr marL="68580" marR="68580" marT="0" marB="0"/>
                </a:tc>
                <a:tc>
                  <a:txBody>
                    <a:bodyPr/>
                    <a:lstStyle/>
                    <a:p>
                      <a:pPr algn="ctr">
                        <a:lnSpc>
                          <a:spcPct val="115000"/>
                        </a:lnSpc>
                        <a:spcAft>
                          <a:spcPts val="0"/>
                        </a:spcAft>
                      </a:pPr>
                      <a:r>
                        <a:rPr lang="tr-TR" sz="1200">
                          <a:latin typeface="Times New Roman"/>
                          <a:ea typeface="Calibri"/>
                          <a:cs typeface="Times New Roman"/>
                        </a:rPr>
                        <a:t>M</a:t>
                      </a:r>
                      <a:endParaRPr lang="tr-TR" sz="1100">
                        <a:latin typeface="Calibri"/>
                        <a:ea typeface="Calibri"/>
                        <a:cs typeface="Times New Roman"/>
                      </a:endParaRPr>
                    </a:p>
                  </a:txBody>
                  <a:tcPr marL="68580" marR="68580" marT="0" marB="0"/>
                </a:tc>
                <a:extLst>
                  <a:ext uri="{0D108BD9-81ED-4DB2-BD59-A6C34878D82A}">
                    <a16:rowId xmlns:a16="http://schemas.microsoft.com/office/drawing/2014/main" val="10011"/>
                  </a:ext>
                </a:extLst>
              </a:tr>
              <a:tr h="491318">
                <a:tc>
                  <a:txBody>
                    <a:bodyPr/>
                    <a:lstStyle/>
                    <a:p>
                      <a:pPr>
                        <a:lnSpc>
                          <a:spcPct val="115000"/>
                        </a:lnSpc>
                        <a:spcAft>
                          <a:spcPts val="0"/>
                        </a:spcAft>
                      </a:pPr>
                      <a:r>
                        <a:rPr lang="tr-TR" sz="1200">
                          <a:latin typeface="Times New Roman"/>
                          <a:ea typeface="Calibri"/>
                          <a:cs typeface="Times New Roman"/>
                        </a:rPr>
                        <a:t>01 04 08</a:t>
                      </a:r>
                      <a:endParaRPr lang="tr-TR" sz="1100">
                        <a:latin typeface="Calibri"/>
                        <a:ea typeface="Calibri"/>
                        <a:cs typeface="Times New Roman"/>
                      </a:endParaRPr>
                    </a:p>
                  </a:txBody>
                  <a:tcPr marL="68580" marR="68580" marT="0" marB="0"/>
                </a:tc>
                <a:tc>
                  <a:txBody>
                    <a:bodyPr/>
                    <a:lstStyle/>
                    <a:p>
                      <a:pPr algn="just">
                        <a:lnSpc>
                          <a:spcPct val="115000"/>
                        </a:lnSpc>
                        <a:spcAft>
                          <a:spcPts val="0"/>
                        </a:spcAft>
                      </a:pPr>
                      <a:r>
                        <a:rPr lang="tr-TR" sz="1200">
                          <a:latin typeface="Times New Roman"/>
                          <a:ea typeface="Calibri"/>
                          <a:cs typeface="Times New Roman"/>
                        </a:rPr>
                        <a:t>01 04 07 dışındaki atık kaya ve çakıl taşı atıkları</a:t>
                      </a:r>
                      <a:endParaRPr lang="tr-TR" sz="1100">
                        <a:latin typeface="Calibri"/>
                        <a:ea typeface="Calibri"/>
                        <a:cs typeface="Times New Roman"/>
                      </a:endParaRPr>
                    </a:p>
                  </a:txBody>
                  <a:tcPr marL="68580" marR="68580" marT="0" marB="0"/>
                </a:tc>
                <a:tc>
                  <a:txBody>
                    <a:bodyPr/>
                    <a:lstStyle/>
                    <a:p>
                      <a:pPr algn="ctr">
                        <a:lnSpc>
                          <a:spcPct val="115000"/>
                        </a:lnSpc>
                        <a:spcAft>
                          <a:spcPts val="0"/>
                        </a:spcAft>
                      </a:pPr>
                      <a:endParaRPr lang="tr-TR" sz="1200">
                        <a:latin typeface="Times New Roman"/>
                        <a:ea typeface="Calibri"/>
                        <a:cs typeface="Times New Roman"/>
                      </a:endParaRPr>
                    </a:p>
                  </a:txBody>
                  <a:tcPr marL="68580" marR="68580" marT="0" marB="0"/>
                </a:tc>
                <a:extLst>
                  <a:ext uri="{0D108BD9-81ED-4DB2-BD59-A6C34878D82A}">
                    <a16:rowId xmlns:a16="http://schemas.microsoft.com/office/drawing/2014/main" val="10012"/>
                  </a:ext>
                </a:extLst>
              </a:tr>
              <a:tr h="343956">
                <a:tc>
                  <a:txBody>
                    <a:bodyPr/>
                    <a:lstStyle/>
                    <a:p>
                      <a:pPr>
                        <a:lnSpc>
                          <a:spcPct val="115000"/>
                        </a:lnSpc>
                        <a:spcAft>
                          <a:spcPts val="0"/>
                        </a:spcAft>
                      </a:pPr>
                      <a:r>
                        <a:rPr lang="tr-TR" sz="1200">
                          <a:latin typeface="Times New Roman"/>
                          <a:ea typeface="Calibri"/>
                          <a:cs typeface="Times New Roman"/>
                        </a:rPr>
                        <a:t>01 04 09</a:t>
                      </a:r>
                      <a:endParaRPr lang="tr-TR" sz="1100">
                        <a:latin typeface="Calibri"/>
                        <a:ea typeface="Calibri"/>
                        <a:cs typeface="Times New Roman"/>
                      </a:endParaRPr>
                    </a:p>
                  </a:txBody>
                  <a:tcPr marL="68580" marR="68580" marT="0" marB="0"/>
                </a:tc>
                <a:tc>
                  <a:txBody>
                    <a:bodyPr/>
                    <a:lstStyle/>
                    <a:p>
                      <a:pPr algn="just">
                        <a:lnSpc>
                          <a:spcPct val="115000"/>
                        </a:lnSpc>
                        <a:spcAft>
                          <a:spcPts val="0"/>
                        </a:spcAft>
                      </a:pPr>
                      <a:r>
                        <a:rPr lang="tr-TR" sz="1200">
                          <a:latin typeface="Times New Roman"/>
                          <a:ea typeface="Calibri"/>
                          <a:cs typeface="Times New Roman"/>
                        </a:rPr>
                        <a:t>Atık kum ve killer</a:t>
                      </a:r>
                      <a:endParaRPr lang="tr-TR" sz="1100">
                        <a:latin typeface="Calibri"/>
                        <a:ea typeface="Calibri"/>
                        <a:cs typeface="Times New Roman"/>
                      </a:endParaRPr>
                    </a:p>
                  </a:txBody>
                  <a:tcPr marL="68580" marR="68580" marT="0" marB="0"/>
                </a:tc>
                <a:tc>
                  <a:txBody>
                    <a:bodyPr/>
                    <a:lstStyle/>
                    <a:p>
                      <a:pPr algn="ctr">
                        <a:lnSpc>
                          <a:spcPct val="115000"/>
                        </a:lnSpc>
                        <a:spcAft>
                          <a:spcPts val="0"/>
                        </a:spcAft>
                      </a:pPr>
                      <a:endParaRPr lang="tr-TR" sz="1200" dirty="0">
                        <a:latin typeface="Times New Roman"/>
                        <a:ea typeface="Calibri"/>
                        <a:cs typeface="Times New Roman"/>
                      </a:endParaRPr>
                    </a:p>
                  </a:txBody>
                  <a:tcPr marL="68580" marR="68580" marT="0" marB="0"/>
                </a:tc>
                <a:extLst>
                  <a:ext uri="{0D108BD9-81ED-4DB2-BD59-A6C34878D82A}">
                    <a16:rowId xmlns:a16="http://schemas.microsoft.com/office/drawing/2014/main" val="1001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1524000" y="2164873"/>
          <a:ext cx="6096000" cy="2528253"/>
        </p:xfrm>
        <a:graphic>
          <a:graphicData uri="http://schemas.openxmlformats.org/drawingml/2006/table">
            <a:tbl>
              <a:tblPr/>
              <a:tblGrid>
                <a:gridCol w="715670">
                  <a:extLst>
                    <a:ext uri="{9D8B030D-6E8A-4147-A177-3AD203B41FA5}">
                      <a16:colId xmlns:a16="http://schemas.microsoft.com/office/drawing/2014/main" val="20000"/>
                    </a:ext>
                  </a:extLst>
                </a:gridCol>
                <a:gridCol w="4767072">
                  <a:extLst>
                    <a:ext uri="{9D8B030D-6E8A-4147-A177-3AD203B41FA5}">
                      <a16:colId xmlns:a16="http://schemas.microsoft.com/office/drawing/2014/main" val="20001"/>
                    </a:ext>
                  </a:extLst>
                </a:gridCol>
                <a:gridCol w="613258">
                  <a:extLst>
                    <a:ext uri="{9D8B030D-6E8A-4147-A177-3AD203B41FA5}">
                      <a16:colId xmlns:a16="http://schemas.microsoft.com/office/drawing/2014/main" val="20002"/>
                    </a:ext>
                  </a:extLst>
                </a:gridCol>
              </a:tblGrid>
              <a:tr h="194481">
                <a:tc>
                  <a:txBody>
                    <a:bodyPr/>
                    <a:lstStyle/>
                    <a:p>
                      <a:pPr>
                        <a:lnSpc>
                          <a:spcPct val="115000"/>
                        </a:lnSpc>
                        <a:spcAft>
                          <a:spcPts val="0"/>
                        </a:spcAft>
                      </a:pPr>
                      <a:r>
                        <a:rPr lang="tr-TR" sz="1100" b="1">
                          <a:latin typeface="Times New Roman"/>
                          <a:ea typeface="Calibri"/>
                          <a:cs typeface="Times New Roman"/>
                        </a:rPr>
                        <a:t>07</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Calibri"/>
                          <a:cs typeface="Times New Roman"/>
                        </a:rPr>
                        <a:t>ORGANİK KİMYASAL İŞLEMLERDEN KAYNAKLANAN ATIKLAR</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Times New Roman"/>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8962">
                <a:tc>
                  <a:txBody>
                    <a:bodyPr/>
                    <a:lstStyle/>
                    <a:p>
                      <a:pPr>
                        <a:lnSpc>
                          <a:spcPct val="115000"/>
                        </a:lnSpc>
                        <a:spcAft>
                          <a:spcPts val="0"/>
                        </a:spcAft>
                      </a:pPr>
                      <a:r>
                        <a:rPr lang="tr-TR" sz="1100" b="1">
                          <a:latin typeface="Times New Roman"/>
                          <a:ea typeface="Calibri"/>
                          <a:cs typeface="Times New Roman"/>
                        </a:rPr>
                        <a:t>07 01</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latin typeface="Times New Roman"/>
                          <a:ea typeface="Calibri"/>
                          <a:cs typeface="Times New Roman"/>
                        </a:rPr>
                        <a:t>Temel Organik Kimyasal Maddelerin İmalat, Formülasyon, Tedarik ve Kullanımından (İFTK) Kaynaklanan Atıklar</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Times New Roman"/>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481">
                <a:tc>
                  <a:txBody>
                    <a:bodyPr/>
                    <a:lstStyle/>
                    <a:p>
                      <a:pPr>
                        <a:lnSpc>
                          <a:spcPct val="115000"/>
                        </a:lnSpc>
                        <a:spcAft>
                          <a:spcPts val="0"/>
                        </a:spcAft>
                      </a:pPr>
                      <a:r>
                        <a:rPr lang="tr-TR" sz="1100">
                          <a:latin typeface="Times New Roman"/>
                          <a:ea typeface="Calibri"/>
                          <a:cs typeface="Times New Roman"/>
                        </a:rPr>
                        <a:t>07 01 01*</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Calibri"/>
                          <a:cs typeface="Times New Roman"/>
                        </a:rPr>
                        <a:t>Su bazlı yıkama sıvıları ve ana çözeltiler </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Times New Roman"/>
                          <a:ea typeface="Calibri"/>
                          <a:cs typeface="Times New Roman"/>
                        </a:rPr>
                        <a:t>A</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4481">
                <a:tc>
                  <a:txBody>
                    <a:bodyPr/>
                    <a:lstStyle/>
                    <a:p>
                      <a:pPr>
                        <a:lnSpc>
                          <a:spcPct val="115000"/>
                        </a:lnSpc>
                        <a:spcAft>
                          <a:spcPts val="0"/>
                        </a:spcAft>
                      </a:pPr>
                      <a:r>
                        <a:rPr lang="tr-TR" sz="1100">
                          <a:latin typeface="Times New Roman"/>
                          <a:ea typeface="Calibri"/>
                          <a:cs typeface="Times New Roman"/>
                        </a:rPr>
                        <a:t>07 01 03*</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Calibri"/>
                          <a:cs typeface="Times New Roman"/>
                        </a:rPr>
                        <a:t>Halojenli organik çözücüler, yıkama sıvıları ve ana çözeltiler</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Times New Roman"/>
                          <a:ea typeface="Calibri"/>
                          <a:cs typeface="Times New Roman"/>
                        </a:rPr>
                        <a:t>A</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4481">
                <a:tc>
                  <a:txBody>
                    <a:bodyPr/>
                    <a:lstStyle/>
                    <a:p>
                      <a:pPr>
                        <a:lnSpc>
                          <a:spcPct val="115000"/>
                        </a:lnSpc>
                        <a:spcAft>
                          <a:spcPts val="0"/>
                        </a:spcAft>
                      </a:pPr>
                      <a:r>
                        <a:rPr lang="tr-TR" sz="1100">
                          <a:latin typeface="Times New Roman"/>
                          <a:ea typeface="Calibri"/>
                          <a:cs typeface="Times New Roman"/>
                        </a:rPr>
                        <a:t>07 01 04*</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Calibri"/>
                          <a:cs typeface="Times New Roman"/>
                        </a:rPr>
                        <a:t>Diğer organik çözücüler, yıkama sıvıları ve ana çözeltiler </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Times New Roman"/>
                          <a:ea typeface="Calibri"/>
                          <a:cs typeface="Times New Roman"/>
                        </a:rPr>
                        <a:t>A</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4481">
                <a:tc>
                  <a:txBody>
                    <a:bodyPr/>
                    <a:lstStyle/>
                    <a:p>
                      <a:pPr>
                        <a:lnSpc>
                          <a:spcPct val="115000"/>
                        </a:lnSpc>
                        <a:spcAft>
                          <a:spcPts val="0"/>
                        </a:spcAft>
                      </a:pPr>
                      <a:r>
                        <a:rPr lang="tr-TR" sz="1100">
                          <a:latin typeface="Times New Roman"/>
                          <a:ea typeface="Calibri"/>
                          <a:cs typeface="Times New Roman"/>
                        </a:rPr>
                        <a:t>07 01 07*</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Calibri"/>
                          <a:cs typeface="Times New Roman"/>
                        </a:rPr>
                        <a:t>Halojenli dip tortusu ve reaksiyon kalıntıları </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Times New Roman"/>
                          <a:ea typeface="Calibri"/>
                          <a:cs typeface="Times New Roman"/>
                        </a:rPr>
                        <a:t>A</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4481">
                <a:tc>
                  <a:txBody>
                    <a:bodyPr/>
                    <a:lstStyle/>
                    <a:p>
                      <a:pPr>
                        <a:lnSpc>
                          <a:spcPct val="115000"/>
                        </a:lnSpc>
                        <a:spcAft>
                          <a:spcPts val="0"/>
                        </a:spcAft>
                      </a:pPr>
                      <a:r>
                        <a:rPr lang="tr-TR" sz="1100">
                          <a:latin typeface="Times New Roman"/>
                          <a:ea typeface="Calibri"/>
                          <a:cs typeface="Times New Roman"/>
                        </a:rPr>
                        <a:t>07 01 08*</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Calibri"/>
                          <a:cs typeface="Times New Roman"/>
                        </a:rPr>
                        <a:t>Diğer dip tortusu ve reaksiyon kalıntıları</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Times New Roman"/>
                          <a:ea typeface="Calibri"/>
                          <a:cs typeface="Times New Roman"/>
                        </a:rPr>
                        <a:t>A</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4481">
                <a:tc>
                  <a:txBody>
                    <a:bodyPr/>
                    <a:lstStyle/>
                    <a:p>
                      <a:pPr>
                        <a:lnSpc>
                          <a:spcPct val="115000"/>
                        </a:lnSpc>
                        <a:spcAft>
                          <a:spcPts val="0"/>
                        </a:spcAft>
                      </a:pPr>
                      <a:r>
                        <a:rPr lang="tr-TR" sz="1100">
                          <a:latin typeface="Times New Roman"/>
                          <a:ea typeface="Calibri"/>
                          <a:cs typeface="Times New Roman"/>
                        </a:rPr>
                        <a:t>07 01 09*</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Calibri"/>
                          <a:cs typeface="Times New Roman"/>
                        </a:rPr>
                        <a:t>Halojenli filtre keki ve kullanılmış absorbanlar </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Times New Roman"/>
                          <a:ea typeface="Calibri"/>
                          <a:cs typeface="Times New Roman"/>
                        </a:rPr>
                        <a:t>A</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4481">
                <a:tc>
                  <a:txBody>
                    <a:bodyPr/>
                    <a:lstStyle/>
                    <a:p>
                      <a:pPr>
                        <a:lnSpc>
                          <a:spcPct val="115000"/>
                        </a:lnSpc>
                        <a:spcAft>
                          <a:spcPts val="0"/>
                        </a:spcAft>
                      </a:pPr>
                      <a:r>
                        <a:rPr lang="tr-TR" sz="1100">
                          <a:latin typeface="Times New Roman"/>
                          <a:ea typeface="Calibri"/>
                          <a:cs typeface="Times New Roman"/>
                        </a:rPr>
                        <a:t>07 01 10*</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Calibri"/>
                          <a:cs typeface="Times New Roman"/>
                        </a:rPr>
                        <a:t>Diğer filtre kekleri ve kullanılmış absorbanlar </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Times New Roman"/>
                          <a:ea typeface="Calibri"/>
                          <a:cs typeface="Times New Roman"/>
                        </a:rPr>
                        <a:t>A</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4481">
                <a:tc>
                  <a:txBody>
                    <a:bodyPr/>
                    <a:lstStyle/>
                    <a:p>
                      <a:pPr>
                        <a:lnSpc>
                          <a:spcPct val="115000"/>
                        </a:lnSpc>
                        <a:spcAft>
                          <a:spcPts val="0"/>
                        </a:spcAft>
                      </a:pPr>
                      <a:r>
                        <a:rPr lang="tr-TR" sz="1100">
                          <a:latin typeface="Times New Roman"/>
                          <a:ea typeface="Calibri"/>
                          <a:cs typeface="Times New Roman"/>
                        </a:rPr>
                        <a:t>07 01 11*</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Calibri"/>
                          <a:cs typeface="Times New Roman"/>
                        </a:rPr>
                        <a:t>Saha içi atıksu arıtımından kaynaklanan tehlikeli maddeler içeren çamurlar</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Times New Roman"/>
                          <a:ea typeface="Calibri"/>
                          <a:cs typeface="Times New Roman"/>
                        </a:rPr>
                        <a:t>M</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4481">
                <a:tc>
                  <a:txBody>
                    <a:bodyPr/>
                    <a:lstStyle/>
                    <a:p>
                      <a:pPr>
                        <a:lnSpc>
                          <a:spcPct val="115000"/>
                        </a:lnSpc>
                        <a:spcAft>
                          <a:spcPts val="0"/>
                        </a:spcAft>
                      </a:pPr>
                      <a:r>
                        <a:rPr lang="tr-TR" sz="1100">
                          <a:latin typeface="Times New Roman"/>
                          <a:ea typeface="Calibri"/>
                          <a:cs typeface="Times New Roman"/>
                        </a:rPr>
                        <a:t>07 01 12</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Calibri"/>
                          <a:cs typeface="Times New Roman"/>
                        </a:rPr>
                        <a:t>07 01 11 dışındaki saha içi atıksu arıtımından kaynaklanan çamurlar </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a:latin typeface="Times New Roman"/>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4481">
                <a:tc>
                  <a:txBody>
                    <a:bodyPr/>
                    <a:lstStyle/>
                    <a:p>
                      <a:pPr>
                        <a:lnSpc>
                          <a:spcPct val="115000"/>
                        </a:lnSpc>
                        <a:spcAft>
                          <a:spcPts val="0"/>
                        </a:spcAft>
                      </a:pPr>
                      <a:r>
                        <a:rPr lang="tr-TR" sz="1100">
                          <a:latin typeface="Times New Roman"/>
                          <a:ea typeface="Calibri"/>
                          <a:cs typeface="Times New Roman"/>
                        </a:rPr>
                        <a:t>07 01 99</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latin typeface="Times New Roman"/>
                          <a:ea typeface="Calibri"/>
                          <a:cs typeface="Times New Roman"/>
                        </a:rPr>
                        <a:t>Başka şekilde tanımlanmayan atıklar</a:t>
                      </a:r>
                      <a:endParaRPr lang="tr-TR" sz="1000">
                        <a:latin typeface="Calibri"/>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100" dirty="0">
                        <a:latin typeface="Times New Roman"/>
                        <a:ea typeface="Calibri"/>
                        <a:cs typeface="Times New Roman"/>
                      </a:endParaRPr>
                    </a:p>
                  </a:txBody>
                  <a:tcPr marL="63418" marR="63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3 İçerik Yer Tutucusu"/>
          <p:cNvSpPr>
            <a:spLocks noGrp="1"/>
          </p:cNvSpPr>
          <p:nvPr>
            <p:ph idx="1"/>
          </p:nvPr>
        </p:nvSpPr>
        <p:spPr>
          <a:xfrm>
            <a:off x="928662" y="785794"/>
            <a:ext cx="7429552" cy="4937275"/>
          </a:xfrm>
        </p:spPr>
        <p:txBody>
          <a:bodyPr/>
          <a:lstStyle/>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817583"/>
            <a:ext cx="6965245" cy="611153"/>
          </a:xfrm>
        </p:spPr>
        <p:txBody>
          <a:bodyPr>
            <a:normAutofit fontScale="90000"/>
          </a:bodyPr>
          <a:lstStyle/>
          <a:p>
            <a:r>
              <a:rPr lang="tr-TR" sz="2800" b="1" dirty="0">
                <a:solidFill>
                  <a:srgbClr val="C00000"/>
                </a:solidFill>
              </a:rPr>
              <a:t>TEHLİKELİ ATIKLAR KODLAMA SİSTEMİ</a:t>
            </a:r>
          </a:p>
        </p:txBody>
      </p:sp>
      <p:sp>
        <p:nvSpPr>
          <p:cNvPr id="4" name="3 İçerik Yer Tutucusu"/>
          <p:cNvSpPr>
            <a:spLocks noGrp="1"/>
          </p:cNvSpPr>
          <p:nvPr>
            <p:ph idx="1"/>
          </p:nvPr>
        </p:nvSpPr>
        <p:spPr>
          <a:xfrm>
            <a:off x="857224" y="1500174"/>
            <a:ext cx="7429552" cy="4500594"/>
          </a:xfrm>
        </p:spPr>
        <p:txBody>
          <a:bodyPr>
            <a:normAutofit fontScale="85000" lnSpcReduction="20000"/>
          </a:bodyPr>
          <a:lstStyle/>
          <a:p>
            <a:pPr algn="just"/>
            <a:r>
              <a:rPr lang="tr-TR" b="1" dirty="0"/>
              <a:t>16 05 06 </a:t>
            </a:r>
            <a:r>
              <a:rPr lang="tr-TR" dirty="0"/>
              <a:t>LABORATUVAR KİMYASALLARI KARIŞIMLARI DAHİL TEHLİKELİ MADDELERDEN OLUŞAN YA DA TEHLİKELİ MADDE İÇEREN LABORATUVAR KİMYASALLARI</a:t>
            </a:r>
          </a:p>
          <a:p>
            <a:pPr>
              <a:buNone/>
            </a:pPr>
            <a:r>
              <a:rPr lang="tr-TR" dirty="0" err="1"/>
              <a:t>Laboratuvarlarda</a:t>
            </a:r>
            <a:r>
              <a:rPr lang="tr-TR" dirty="0"/>
              <a:t> oluşur.</a:t>
            </a:r>
          </a:p>
          <a:p>
            <a:r>
              <a:rPr lang="tr-TR" b="1" dirty="0"/>
              <a:t>•ORGANİK KİMYASAL ATIKLAR</a:t>
            </a:r>
          </a:p>
          <a:p>
            <a:r>
              <a:rPr lang="tr-TR" dirty="0"/>
              <a:t>•Halojen İçeren Organik Kimyasal Atıklar</a:t>
            </a:r>
          </a:p>
          <a:p>
            <a:r>
              <a:rPr lang="tr-TR" dirty="0"/>
              <a:t>•Halojen İçermeyen Organik Kimyasal Atıklar</a:t>
            </a:r>
          </a:p>
          <a:p>
            <a:r>
              <a:rPr lang="tr-TR" b="1" dirty="0"/>
              <a:t>•ANORGANİK KİMYASAL ATIKLAR</a:t>
            </a:r>
          </a:p>
          <a:p>
            <a:r>
              <a:rPr lang="tr-TR" dirty="0"/>
              <a:t>•Ağır Metal İçeren,</a:t>
            </a:r>
          </a:p>
          <a:p>
            <a:r>
              <a:rPr lang="tr-TR" dirty="0"/>
              <a:t>•Metal İçeren</a:t>
            </a:r>
          </a:p>
          <a:p>
            <a:r>
              <a:rPr lang="tr-TR" dirty="0"/>
              <a:t>•Arsenik İçeren</a:t>
            </a:r>
          </a:p>
          <a:p>
            <a:r>
              <a:rPr lang="tr-TR" dirty="0"/>
              <a:t>•Gümüş İçeren</a:t>
            </a:r>
          </a:p>
          <a:p>
            <a:r>
              <a:rPr lang="tr-TR" dirty="0"/>
              <a:t>•Oksitlenme Malzemeleri (Permanganatlar)</a:t>
            </a:r>
          </a:p>
          <a:p>
            <a:r>
              <a:rPr lang="tr-TR" dirty="0"/>
              <a:t>•</a:t>
            </a:r>
            <a:r>
              <a:rPr lang="tr-TR" dirty="0" err="1"/>
              <a:t>Kromatlar</a:t>
            </a:r>
            <a:endParaRPr lang="tr-TR" dirty="0"/>
          </a:p>
          <a:p>
            <a:r>
              <a:rPr lang="tr-TR" dirty="0"/>
              <a:t>gibi atıklar bu atık kodu ile </a:t>
            </a:r>
            <a:r>
              <a:rPr lang="tr-TR" dirty="0" err="1"/>
              <a:t>bertarafı</a:t>
            </a:r>
            <a:r>
              <a:rPr lang="tr-TR" dirty="0"/>
              <a:t> uygundur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63040" y="1214422"/>
            <a:ext cx="6537984" cy="4508647"/>
          </a:xfrm>
        </p:spPr>
        <p:txBody>
          <a:bodyPr/>
          <a:lstStyle/>
          <a:p>
            <a:pPr algn="just"/>
            <a:endParaRPr lang="tr-TR" dirty="0"/>
          </a:p>
          <a:p>
            <a:pPr algn="just"/>
            <a:r>
              <a:rPr lang="tr-TR" b="1" dirty="0"/>
              <a:t>16 05 07 </a:t>
            </a:r>
            <a:r>
              <a:rPr lang="tr-TR" dirty="0"/>
              <a:t>TEHLİKELİ MADDELER İÇEREN YA DA BUNLARDAN OLUŞAN ISKARTA ANORGANİK KİMYASALLAR</a:t>
            </a:r>
          </a:p>
          <a:p>
            <a:pPr algn="just">
              <a:buNone/>
            </a:pPr>
            <a:endParaRPr lang="tr-TR" dirty="0"/>
          </a:p>
          <a:p>
            <a:pPr algn="just"/>
            <a:r>
              <a:rPr lang="tr-TR" dirty="0"/>
              <a:t>•Son kullanma tarihi geçmiş anorganik kimyasal maddelerin bu atık kodu ile </a:t>
            </a:r>
            <a:r>
              <a:rPr lang="tr-TR" dirty="0" err="1"/>
              <a:t>bertarafı</a:t>
            </a:r>
            <a:r>
              <a:rPr lang="tr-TR" dirty="0"/>
              <a:t> uygundur.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14414" y="1000108"/>
            <a:ext cx="6445031" cy="4722961"/>
          </a:xfrm>
        </p:spPr>
        <p:txBody>
          <a:bodyPr/>
          <a:lstStyle/>
          <a:p>
            <a:pPr algn="just"/>
            <a:endParaRPr lang="tr-TR" dirty="0"/>
          </a:p>
          <a:p>
            <a:pPr algn="just"/>
            <a:r>
              <a:rPr lang="tr-TR" b="1" dirty="0"/>
              <a:t>16 05 08 </a:t>
            </a:r>
            <a:r>
              <a:rPr lang="tr-TR" dirty="0"/>
              <a:t>TEHLİKELİ MADDELER İÇEREN YA DA BUNLARDAN OLUŞAN ORGANİK KİMYASALLAR</a:t>
            </a:r>
          </a:p>
          <a:p>
            <a:pPr algn="just"/>
            <a:r>
              <a:rPr lang="tr-TR" dirty="0"/>
              <a:t>•Son kullanma tarihi geçmiş organik kimyasal maddelerin bu atık kodu ile </a:t>
            </a:r>
            <a:r>
              <a:rPr lang="tr-TR" dirty="0" err="1"/>
              <a:t>bertarafı</a:t>
            </a:r>
            <a:r>
              <a:rPr lang="tr-TR" dirty="0"/>
              <a:t> uygundur.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642918"/>
            <a:ext cx="7715304" cy="5643602"/>
          </a:xfrm>
        </p:spPr>
        <p:txBody>
          <a:bodyPr>
            <a:normAutofit fontScale="62500" lnSpcReduction="20000"/>
          </a:bodyPr>
          <a:lstStyle/>
          <a:p>
            <a:pPr algn="just"/>
            <a:r>
              <a:rPr lang="tr-TR" b="1" dirty="0"/>
              <a:t>18 01 06 </a:t>
            </a:r>
            <a:r>
              <a:rPr lang="tr-TR" dirty="0"/>
              <a:t>TEHLİKELİ MADDELER İÇEREN YA DA TEHLİKELİ MADDELERDEN OLUŞAN KİMYASALLAR</a:t>
            </a:r>
          </a:p>
          <a:p>
            <a:r>
              <a:rPr lang="tr-TR" dirty="0"/>
              <a:t>Hastanelerin;</a:t>
            </a:r>
          </a:p>
          <a:p>
            <a:r>
              <a:rPr lang="tr-TR" dirty="0"/>
              <a:t>• Ameliyathaneler</a:t>
            </a:r>
          </a:p>
          <a:p>
            <a:r>
              <a:rPr lang="tr-TR" sz="2400" dirty="0"/>
              <a:t>• Kadın Doğum</a:t>
            </a:r>
          </a:p>
          <a:p>
            <a:r>
              <a:rPr lang="tr-TR" dirty="0"/>
              <a:t>• Gastroenteroloji</a:t>
            </a:r>
          </a:p>
          <a:p>
            <a:r>
              <a:rPr lang="tr-TR" sz="2400" dirty="0"/>
              <a:t>• </a:t>
            </a:r>
            <a:r>
              <a:rPr lang="tr-TR" sz="2400" dirty="0" err="1"/>
              <a:t>Anjio</a:t>
            </a:r>
            <a:r>
              <a:rPr lang="tr-TR" sz="2400" dirty="0"/>
              <a:t> Kliniği</a:t>
            </a:r>
          </a:p>
          <a:p>
            <a:r>
              <a:rPr lang="tr-TR" dirty="0"/>
              <a:t>• Acil Servis</a:t>
            </a:r>
          </a:p>
          <a:p>
            <a:r>
              <a:rPr lang="tr-TR" sz="2400" dirty="0"/>
              <a:t>• Cerrahi</a:t>
            </a:r>
          </a:p>
          <a:p>
            <a:r>
              <a:rPr lang="tr-TR" dirty="0"/>
              <a:t>• Üroloji</a:t>
            </a:r>
          </a:p>
          <a:p>
            <a:r>
              <a:rPr lang="tr-TR" sz="2400" dirty="0"/>
              <a:t>• Cerrahi Klinikler</a:t>
            </a:r>
          </a:p>
          <a:p>
            <a:r>
              <a:rPr lang="tr-TR" dirty="0"/>
              <a:t>• Eczane</a:t>
            </a:r>
          </a:p>
          <a:p>
            <a:r>
              <a:rPr lang="tr-TR" sz="2400" dirty="0"/>
              <a:t>• Klinikler</a:t>
            </a:r>
          </a:p>
          <a:p>
            <a:r>
              <a:rPr lang="tr-TR" dirty="0"/>
              <a:t>• KBB</a:t>
            </a:r>
          </a:p>
          <a:p>
            <a:r>
              <a:rPr lang="tr-TR" sz="2400" dirty="0"/>
              <a:t>• Diş</a:t>
            </a:r>
          </a:p>
          <a:p>
            <a:r>
              <a:rPr lang="tr-TR" dirty="0"/>
              <a:t>• Patoloji </a:t>
            </a:r>
            <a:r>
              <a:rPr lang="tr-TR" dirty="0" err="1"/>
              <a:t>Laboratuvarı</a:t>
            </a:r>
            <a:endParaRPr lang="tr-TR" dirty="0"/>
          </a:p>
          <a:p>
            <a:r>
              <a:rPr lang="tr-TR" sz="2400" dirty="0"/>
              <a:t>• </a:t>
            </a:r>
            <a:r>
              <a:rPr lang="tr-TR" sz="2400" dirty="0" err="1"/>
              <a:t>MikrobiyolojiLaboratuvarı</a:t>
            </a:r>
            <a:endParaRPr lang="tr-TR" sz="2400" dirty="0"/>
          </a:p>
          <a:p>
            <a:r>
              <a:rPr lang="tr-TR" dirty="0"/>
              <a:t>• Diğer </a:t>
            </a:r>
            <a:r>
              <a:rPr lang="tr-TR" dirty="0" err="1"/>
              <a:t>Laboratuvarlar</a:t>
            </a:r>
            <a:r>
              <a:rPr lang="tr-TR" dirty="0"/>
              <a:t> gibi birimlerinde oluşmaktadır.</a:t>
            </a:r>
          </a:p>
          <a:p>
            <a:pPr lvl="2"/>
            <a:r>
              <a:rPr lang="tr-TR" sz="3600" dirty="0"/>
              <a:t>•</a:t>
            </a:r>
            <a:r>
              <a:rPr lang="tr-TR" dirty="0"/>
              <a:t>Yüksek düzey </a:t>
            </a:r>
            <a:r>
              <a:rPr lang="tr-TR" dirty="0" err="1"/>
              <a:t>dezenfaktanlar</a:t>
            </a:r>
            <a:endParaRPr lang="tr-TR" dirty="0"/>
          </a:p>
          <a:p>
            <a:pPr lvl="2"/>
            <a:r>
              <a:rPr lang="tr-TR" sz="3600" dirty="0"/>
              <a:t>•</a:t>
            </a:r>
            <a:r>
              <a:rPr lang="tr-TR" dirty="0" err="1"/>
              <a:t>Laboratuvar</a:t>
            </a:r>
            <a:r>
              <a:rPr lang="tr-TR" dirty="0"/>
              <a:t> cihaz atıkları</a:t>
            </a:r>
          </a:p>
          <a:p>
            <a:pPr lvl="2"/>
            <a:r>
              <a:rPr lang="tr-TR" sz="4000" dirty="0"/>
              <a:t>•</a:t>
            </a:r>
            <a:r>
              <a:rPr lang="tr-TR" dirty="0"/>
              <a:t>Son kullanma tarihi geçmiş ilaçların bu atık kodu ile </a:t>
            </a:r>
            <a:r>
              <a:rPr lang="tr-TR" dirty="0" err="1"/>
              <a:t>bertarafı</a:t>
            </a:r>
            <a:r>
              <a:rPr lang="tr-TR" dirty="0"/>
              <a:t> uygundur.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idx="1"/>
          </p:nvPr>
        </p:nvPicPr>
        <p:blipFill>
          <a:blip r:embed="rId2"/>
          <a:srcRect/>
          <a:stretch>
            <a:fillRect/>
          </a:stretch>
        </p:blipFill>
        <p:spPr bwMode="auto">
          <a:xfrm>
            <a:off x="4929190" y="4000504"/>
            <a:ext cx="3495675" cy="2171700"/>
          </a:xfrm>
          <a:prstGeom prst="rect">
            <a:avLst/>
          </a:prstGeom>
          <a:noFill/>
          <a:ln w="9525">
            <a:noFill/>
            <a:miter lim="800000"/>
            <a:headEnd/>
            <a:tailEnd/>
          </a:ln>
          <a:effectLst/>
        </p:spPr>
      </p:pic>
      <p:sp>
        <p:nvSpPr>
          <p:cNvPr id="5" name="4 Dikdörtgen"/>
          <p:cNvSpPr/>
          <p:nvPr/>
        </p:nvSpPr>
        <p:spPr>
          <a:xfrm>
            <a:off x="857224" y="714356"/>
            <a:ext cx="7143800" cy="3693319"/>
          </a:xfrm>
          <a:prstGeom prst="rect">
            <a:avLst/>
          </a:prstGeom>
        </p:spPr>
        <p:txBody>
          <a:bodyPr wrap="square">
            <a:spAutoFit/>
          </a:bodyPr>
          <a:lstStyle/>
          <a:p>
            <a:endParaRPr lang="tr-TR" dirty="0"/>
          </a:p>
          <a:p>
            <a:pPr algn="just"/>
            <a:r>
              <a:rPr lang="tr-TR" b="1" dirty="0"/>
              <a:t>18 01 06 </a:t>
            </a:r>
            <a:r>
              <a:rPr lang="tr-TR" dirty="0"/>
              <a:t>TEHLİKELİ MADDELER İÇEREN YA DA TEHLİKELİ MADDELERDEN OLUŞAN KİMYASALLAR</a:t>
            </a:r>
          </a:p>
          <a:p>
            <a:pPr algn="just"/>
            <a:endParaRPr lang="tr-TR" dirty="0"/>
          </a:p>
          <a:p>
            <a:r>
              <a:rPr lang="tr-TR" dirty="0"/>
              <a:t>Hastane </a:t>
            </a:r>
            <a:r>
              <a:rPr lang="tr-TR" dirty="0" err="1"/>
              <a:t>laboratuvar</a:t>
            </a:r>
            <a:r>
              <a:rPr lang="tr-TR" dirty="0"/>
              <a:t> atıkları;</a:t>
            </a:r>
          </a:p>
          <a:p>
            <a:r>
              <a:rPr lang="tr-TR" b="1" dirty="0"/>
              <a:t>A) Cihaz Atıkları</a:t>
            </a:r>
          </a:p>
          <a:p>
            <a:r>
              <a:rPr lang="tr-TR" dirty="0"/>
              <a:t>•</a:t>
            </a:r>
            <a:r>
              <a:rPr lang="tr-TR" dirty="0" err="1"/>
              <a:t>Elisa</a:t>
            </a:r>
            <a:endParaRPr lang="tr-TR" dirty="0"/>
          </a:p>
          <a:p>
            <a:r>
              <a:rPr lang="tr-TR" dirty="0"/>
              <a:t>•</a:t>
            </a:r>
            <a:r>
              <a:rPr lang="tr-TR" dirty="0" err="1"/>
              <a:t>Sereloji</a:t>
            </a:r>
            <a:endParaRPr lang="tr-TR" dirty="0"/>
          </a:p>
          <a:p>
            <a:r>
              <a:rPr lang="tr-TR" dirty="0"/>
              <a:t>•Hematoloji</a:t>
            </a:r>
          </a:p>
          <a:p>
            <a:r>
              <a:rPr lang="tr-TR" dirty="0"/>
              <a:t>•</a:t>
            </a:r>
            <a:r>
              <a:rPr lang="tr-TR" dirty="0" err="1"/>
              <a:t>Koagulasyon</a:t>
            </a:r>
            <a:endParaRPr lang="tr-TR" dirty="0"/>
          </a:p>
          <a:p>
            <a:r>
              <a:rPr lang="tr-TR" dirty="0"/>
              <a:t>•Hormon</a:t>
            </a:r>
          </a:p>
          <a:p>
            <a:r>
              <a:rPr lang="tr-TR" dirty="0"/>
              <a:t>•Biyokimya</a:t>
            </a:r>
          </a:p>
          <a:p>
            <a:r>
              <a:rPr lang="tr-TR" dirty="0"/>
              <a:t>gibi cihazlardan oluşur.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1538" y="1000108"/>
            <a:ext cx="7000924" cy="4929222"/>
          </a:xfrm>
        </p:spPr>
        <p:txBody>
          <a:bodyPr>
            <a:normAutofit lnSpcReduction="10000"/>
          </a:bodyPr>
          <a:lstStyle/>
          <a:p>
            <a:pPr algn="just"/>
            <a:r>
              <a:rPr lang="tr-TR" b="1" dirty="0"/>
              <a:t>18 01 06 </a:t>
            </a:r>
            <a:r>
              <a:rPr lang="tr-TR" dirty="0"/>
              <a:t>TEHLİKELİ MADDELER İÇEREN YA DA TEHLİKELİ MADDELERDEN OLUŞAN KİMYASALLAR</a:t>
            </a:r>
          </a:p>
          <a:p>
            <a:r>
              <a:rPr lang="tr-TR" dirty="0"/>
              <a:t>Hastane </a:t>
            </a:r>
            <a:r>
              <a:rPr lang="tr-TR" dirty="0" err="1"/>
              <a:t>laboratuvar</a:t>
            </a:r>
            <a:r>
              <a:rPr lang="tr-TR" dirty="0"/>
              <a:t> atıkları;</a:t>
            </a:r>
          </a:p>
          <a:p>
            <a:r>
              <a:rPr lang="tr-TR" b="1" dirty="0"/>
              <a:t>A) Cihaz Atıkları</a:t>
            </a:r>
          </a:p>
          <a:p>
            <a:r>
              <a:rPr lang="tr-TR" dirty="0"/>
              <a:t>•Doku Takip Cihazı</a:t>
            </a:r>
          </a:p>
          <a:p>
            <a:r>
              <a:rPr lang="tr-TR" dirty="0"/>
              <a:t>•</a:t>
            </a:r>
            <a:r>
              <a:rPr lang="tr-TR" dirty="0" err="1"/>
              <a:t>BoyaCihazı</a:t>
            </a:r>
            <a:r>
              <a:rPr lang="tr-TR" dirty="0"/>
              <a:t>: </a:t>
            </a:r>
            <a:r>
              <a:rPr lang="tr-TR" dirty="0" err="1"/>
              <a:t>Hematoksilen</a:t>
            </a:r>
            <a:r>
              <a:rPr lang="tr-TR" dirty="0"/>
              <a:t>, </a:t>
            </a:r>
            <a:r>
              <a:rPr lang="tr-TR" dirty="0" err="1"/>
              <a:t>Eozin</a:t>
            </a:r>
            <a:r>
              <a:rPr lang="tr-TR" dirty="0"/>
              <a:t>… </a:t>
            </a:r>
            <a:r>
              <a:rPr lang="tr-TR" dirty="0" err="1"/>
              <a:t>boyalarıgibicihazlardanoluşanatıklar</a:t>
            </a:r>
            <a:r>
              <a:rPr lang="tr-TR" dirty="0"/>
              <a:t>.</a:t>
            </a:r>
          </a:p>
          <a:p>
            <a:r>
              <a:rPr lang="tr-TR" b="1" dirty="0"/>
              <a:t>B) Kimyasal Atıkları</a:t>
            </a:r>
          </a:p>
          <a:p>
            <a:r>
              <a:rPr lang="tr-TR" dirty="0"/>
              <a:t>•Etanol</a:t>
            </a:r>
          </a:p>
          <a:p>
            <a:r>
              <a:rPr lang="tr-TR" dirty="0"/>
              <a:t>•</a:t>
            </a:r>
            <a:r>
              <a:rPr lang="tr-TR" dirty="0" err="1"/>
              <a:t>Ksilen</a:t>
            </a:r>
            <a:endParaRPr lang="tr-TR" dirty="0"/>
          </a:p>
          <a:p>
            <a:r>
              <a:rPr lang="tr-TR" dirty="0"/>
              <a:t>•</a:t>
            </a:r>
            <a:r>
              <a:rPr lang="tr-TR" dirty="0" err="1"/>
              <a:t>Formaldehid</a:t>
            </a:r>
            <a:endParaRPr lang="tr-TR" dirty="0"/>
          </a:p>
          <a:p>
            <a:pPr>
              <a:buNone/>
            </a:pPr>
            <a:r>
              <a:rPr lang="tr-TR" dirty="0"/>
              <a:t>gibi oluşan atıklar.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28728" y="817583"/>
            <a:ext cx="6143668" cy="682591"/>
          </a:xfrm>
        </p:spPr>
        <p:txBody>
          <a:bodyPr>
            <a:normAutofit/>
          </a:bodyPr>
          <a:lstStyle/>
          <a:p>
            <a:r>
              <a:rPr lang="tr-TR" sz="2800" b="1" dirty="0">
                <a:solidFill>
                  <a:schemeClr val="accent2">
                    <a:lumMod val="60000"/>
                    <a:lumOff val="40000"/>
                  </a:schemeClr>
                </a:solidFill>
              </a:rPr>
              <a:t>ATIK YÖNETİMİ YÖNETMELİĞİ</a:t>
            </a:r>
            <a:endParaRPr lang="en-US" sz="28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606515721"/>
              </p:ext>
            </p:extLst>
          </p:nvPr>
        </p:nvGraphicFramePr>
        <p:xfrm>
          <a:off x="1084509" y="1844826"/>
          <a:ext cx="6832105" cy="2763054"/>
        </p:xfrm>
        <a:graphic>
          <a:graphicData uri="http://schemas.openxmlformats.org/drawingml/2006/table">
            <a:tbl>
              <a:tblPr firstRow="1" bandRow="1">
                <a:tableStyleId>{5C22544A-7EE6-4342-B048-85BDC9FD1C3A}</a:tableStyleId>
              </a:tblPr>
              <a:tblGrid>
                <a:gridCol w="5431707">
                  <a:extLst>
                    <a:ext uri="{9D8B030D-6E8A-4147-A177-3AD203B41FA5}">
                      <a16:colId xmlns:a16="http://schemas.microsoft.com/office/drawing/2014/main" val="20000"/>
                    </a:ext>
                  </a:extLst>
                </a:gridCol>
                <a:gridCol w="1400398">
                  <a:extLst>
                    <a:ext uri="{9D8B030D-6E8A-4147-A177-3AD203B41FA5}">
                      <a16:colId xmlns:a16="http://schemas.microsoft.com/office/drawing/2014/main" val="20001"/>
                    </a:ext>
                  </a:extLst>
                </a:gridCol>
              </a:tblGrid>
              <a:tr h="409420">
                <a:tc>
                  <a:txBody>
                    <a:bodyPr/>
                    <a:lstStyle/>
                    <a:p>
                      <a:r>
                        <a:rPr lang="tr-TR" dirty="0"/>
                        <a:t>Yönetmeliğin yayımlandığı</a:t>
                      </a:r>
                      <a:r>
                        <a:rPr lang="tr-TR" baseline="0" dirty="0"/>
                        <a:t> resmi gazetenin</a:t>
                      </a:r>
                      <a:endParaRPr lang="tr-TR" dirty="0"/>
                    </a:p>
                  </a:txBody>
                  <a:tcPr/>
                </a:tc>
                <a:tc>
                  <a:txBody>
                    <a:bodyPr/>
                    <a:lstStyle/>
                    <a:p>
                      <a:endParaRPr lang="tr-TR" dirty="0"/>
                    </a:p>
                  </a:txBody>
                  <a:tcPr/>
                </a:tc>
                <a:extLst>
                  <a:ext uri="{0D108BD9-81ED-4DB2-BD59-A6C34878D82A}">
                    <a16:rowId xmlns:a16="http://schemas.microsoft.com/office/drawing/2014/main" val="10000"/>
                  </a:ext>
                </a:extLst>
              </a:tr>
              <a:tr h="409420">
                <a:tc>
                  <a:txBody>
                    <a:bodyPr/>
                    <a:lstStyle/>
                    <a:p>
                      <a:r>
                        <a:rPr lang="tr-TR" b="1" dirty="0"/>
                        <a:t>Tarihi</a:t>
                      </a:r>
                    </a:p>
                  </a:txBody>
                  <a:tcPr/>
                </a:tc>
                <a:tc>
                  <a:txBody>
                    <a:bodyPr/>
                    <a:lstStyle/>
                    <a:p>
                      <a:r>
                        <a:rPr lang="tr-TR" b="1" dirty="0"/>
                        <a:t>Sayısı</a:t>
                      </a:r>
                    </a:p>
                  </a:txBody>
                  <a:tcPr/>
                </a:tc>
                <a:extLst>
                  <a:ext uri="{0D108BD9-81ED-4DB2-BD59-A6C34878D82A}">
                    <a16:rowId xmlns:a16="http://schemas.microsoft.com/office/drawing/2014/main" val="10001"/>
                  </a:ext>
                </a:extLst>
              </a:tr>
              <a:tr h="409420">
                <a:tc>
                  <a:txBody>
                    <a:bodyPr/>
                    <a:lstStyle/>
                    <a:p>
                      <a:r>
                        <a:rPr lang="tr-TR" sz="1800" kern="1200" baseline="0" dirty="0">
                          <a:solidFill>
                            <a:schemeClr val="dk1"/>
                          </a:solidFill>
                          <a:latin typeface="+mn-lt"/>
                          <a:ea typeface="+mn-ea"/>
                          <a:cs typeface="+mn-cs"/>
                        </a:rPr>
                        <a:t>2/4/2015</a:t>
                      </a:r>
                      <a:endParaRPr lang="tr-TR" dirty="0"/>
                    </a:p>
                  </a:txBody>
                  <a:tcPr/>
                </a:tc>
                <a:tc>
                  <a:txBody>
                    <a:bodyPr/>
                    <a:lstStyle/>
                    <a:p>
                      <a:r>
                        <a:rPr lang="tr-TR" sz="1800" kern="1200" baseline="0" dirty="0">
                          <a:solidFill>
                            <a:schemeClr val="dk1"/>
                          </a:solidFill>
                          <a:latin typeface="+mn-lt"/>
                          <a:ea typeface="+mn-ea"/>
                          <a:cs typeface="+mn-cs"/>
                        </a:rPr>
                        <a:t>29314</a:t>
                      </a:r>
                      <a:endParaRPr lang="tr-TR" dirty="0"/>
                    </a:p>
                  </a:txBody>
                  <a:tcPr/>
                </a:tc>
                <a:extLst>
                  <a:ext uri="{0D108BD9-81ED-4DB2-BD59-A6C34878D82A}">
                    <a16:rowId xmlns:a16="http://schemas.microsoft.com/office/drawing/2014/main" val="10002"/>
                  </a:ext>
                </a:extLst>
              </a:tr>
              <a:tr h="715954">
                <a:tc>
                  <a:txBody>
                    <a:bodyPr/>
                    <a:lstStyle/>
                    <a:p>
                      <a:r>
                        <a:rPr lang="tr-TR" sz="1800" b="1" kern="1200" baseline="0" dirty="0">
                          <a:solidFill>
                            <a:schemeClr val="dk1"/>
                          </a:solidFill>
                          <a:latin typeface="+mn-lt"/>
                          <a:ea typeface="+mn-ea"/>
                          <a:cs typeface="+mn-cs"/>
                        </a:rPr>
                        <a:t>Yönetmelikte Değişiklik Yapan Yönetmeliklerin Yayımlandığı Resmî Gazetelerin</a:t>
                      </a:r>
                      <a:endParaRPr lang="tr-TR" dirty="0"/>
                    </a:p>
                  </a:txBody>
                  <a:tcPr/>
                </a:tc>
                <a:tc>
                  <a:txBody>
                    <a:bodyPr/>
                    <a:lstStyle/>
                    <a:p>
                      <a:endParaRPr lang="tr-TR"/>
                    </a:p>
                  </a:txBody>
                  <a:tcPr/>
                </a:tc>
                <a:extLst>
                  <a:ext uri="{0D108BD9-81ED-4DB2-BD59-A6C34878D82A}">
                    <a16:rowId xmlns:a16="http://schemas.microsoft.com/office/drawing/2014/main" val="10003"/>
                  </a:ext>
                </a:extLst>
              </a:tr>
              <a:tr h="409420">
                <a:tc>
                  <a:txBody>
                    <a:bodyPr/>
                    <a:lstStyle/>
                    <a:p>
                      <a:r>
                        <a:rPr lang="tr-TR" dirty="0"/>
                        <a:t>Tarihi</a:t>
                      </a:r>
                    </a:p>
                  </a:txBody>
                  <a:tcPr/>
                </a:tc>
                <a:tc>
                  <a:txBody>
                    <a:bodyPr/>
                    <a:lstStyle/>
                    <a:p>
                      <a:r>
                        <a:rPr lang="tr-TR" dirty="0"/>
                        <a:t>Sayısı</a:t>
                      </a:r>
                    </a:p>
                  </a:txBody>
                  <a:tcPr/>
                </a:tc>
                <a:extLst>
                  <a:ext uri="{0D108BD9-81ED-4DB2-BD59-A6C34878D82A}">
                    <a16:rowId xmlns:a16="http://schemas.microsoft.com/office/drawing/2014/main" val="10004"/>
                  </a:ext>
                </a:extLst>
              </a:tr>
              <a:tr h="409420">
                <a:tc>
                  <a:txBody>
                    <a:bodyPr/>
                    <a:lstStyle/>
                    <a:p>
                      <a:r>
                        <a:rPr lang="tr-TR" sz="1800" kern="1200" baseline="0" dirty="0">
                          <a:solidFill>
                            <a:schemeClr val="dk1"/>
                          </a:solidFill>
                          <a:latin typeface="+mn-lt"/>
                          <a:ea typeface="+mn-ea"/>
                          <a:cs typeface="+mn-cs"/>
                        </a:rPr>
                        <a:t>23/3/2017</a:t>
                      </a:r>
                      <a:endParaRPr lang="tr-TR" dirty="0"/>
                    </a:p>
                  </a:txBody>
                  <a:tcPr/>
                </a:tc>
                <a:tc>
                  <a:txBody>
                    <a:bodyPr/>
                    <a:lstStyle/>
                    <a:p>
                      <a:r>
                        <a:rPr lang="tr-TR" sz="1800" kern="1200" baseline="0" dirty="0">
                          <a:solidFill>
                            <a:schemeClr val="dk1"/>
                          </a:solidFill>
                          <a:latin typeface="+mn-lt"/>
                          <a:ea typeface="+mn-ea"/>
                          <a:cs typeface="+mn-cs"/>
                        </a:rPr>
                        <a:t>30016</a:t>
                      </a:r>
                      <a:endParaRPr lang="tr-TR"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72794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785794"/>
            <a:ext cx="7500990" cy="5286412"/>
          </a:xfrm>
        </p:spPr>
        <p:txBody>
          <a:bodyPr>
            <a:normAutofit fontScale="55000" lnSpcReduction="20000"/>
          </a:bodyPr>
          <a:lstStyle/>
          <a:p>
            <a:r>
              <a:rPr lang="tr-TR" b="1" dirty="0"/>
              <a:t>18 01 08 </a:t>
            </a:r>
            <a:r>
              <a:rPr lang="tr-TR" dirty="0"/>
              <a:t>SİTOTOKSİK VE SİTOSTATİK ATIKLAR</a:t>
            </a:r>
          </a:p>
          <a:p>
            <a:endParaRPr lang="tr-TR" dirty="0"/>
          </a:p>
          <a:p>
            <a:r>
              <a:rPr lang="tr-TR" dirty="0"/>
              <a:t>Hastanelerin;</a:t>
            </a:r>
          </a:p>
          <a:p>
            <a:r>
              <a:rPr lang="tr-TR" sz="4000" dirty="0"/>
              <a:t>•</a:t>
            </a:r>
            <a:r>
              <a:rPr lang="tr-TR" dirty="0"/>
              <a:t>Onkoloji Kliniği</a:t>
            </a:r>
          </a:p>
          <a:p>
            <a:r>
              <a:rPr lang="tr-TR" sz="4000" dirty="0"/>
              <a:t>•</a:t>
            </a:r>
            <a:r>
              <a:rPr lang="tr-TR" dirty="0"/>
              <a:t>Radyoloji Onkolojisi</a:t>
            </a:r>
          </a:p>
          <a:p>
            <a:r>
              <a:rPr lang="tr-TR" sz="4000" dirty="0"/>
              <a:t>•</a:t>
            </a:r>
            <a:r>
              <a:rPr lang="tr-TR" dirty="0"/>
              <a:t>Ayaktan Kemoterapi Kliniği</a:t>
            </a:r>
          </a:p>
          <a:p>
            <a:r>
              <a:rPr lang="tr-TR" sz="4000" dirty="0"/>
              <a:t>•</a:t>
            </a:r>
            <a:r>
              <a:rPr lang="tr-TR" dirty="0"/>
              <a:t>Kemoterapi İlaç Hazırlama Üniteleri</a:t>
            </a:r>
          </a:p>
          <a:p>
            <a:r>
              <a:rPr lang="tr-TR" sz="4000" dirty="0"/>
              <a:t>•</a:t>
            </a:r>
            <a:r>
              <a:rPr lang="tr-TR" dirty="0"/>
              <a:t>Hematoloji </a:t>
            </a:r>
            <a:r>
              <a:rPr lang="tr-TR" sz="2400" dirty="0"/>
              <a:t>gibi kliniklerinde oluşur.</a:t>
            </a:r>
          </a:p>
          <a:p>
            <a:pPr>
              <a:buNone/>
            </a:pPr>
            <a:r>
              <a:rPr lang="tr-TR" dirty="0"/>
              <a:t>Ünitelerde kullanılan;</a:t>
            </a:r>
          </a:p>
          <a:p>
            <a:r>
              <a:rPr lang="tr-TR" sz="4000" dirty="0"/>
              <a:t>•</a:t>
            </a:r>
            <a:r>
              <a:rPr lang="tr-TR" dirty="0"/>
              <a:t>İlaç ampulleri</a:t>
            </a:r>
          </a:p>
          <a:p>
            <a:r>
              <a:rPr lang="tr-TR" sz="4000" dirty="0"/>
              <a:t>•</a:t>
            </a:r>
            <a:r>
              <a:rPr lang="tr-TR" dirty="0" err="1"/>
              <a:t>Flokonlar</a:t>
            </a:r>
            <a:endParaRPr lang="tr-TR" dirty="0"/>
          </a:p>
          <a:p>
            <a:r>
              <a:rPr lang="tr-TR" sz="4000" dirty="0"/>
              <a:t>•</a:t>
            </a:r>
            <a:r>
              <a:rPr lang="tr-TR" dirty="0"/>
              <a:t>Enjektör ve iğne uçları</a:t>
            </a:r>
          </a:p>
          <a:p>
            <a:r>
              <a:rPr lang="tr-TR" sz="4000" dirty="0"/>
              <a:t>•</a:t>
            </a:r>
            <a:r>
              <a:rPr lang="tr-TR" dirty="0"/>
              <a:t>Serum şişeleri ve setleri</a:t>
            </a:r>
          </a:p>
          <a:p>
            <a:r>
              <a:rPr lang="tr-TR" sz="4000" dirty="0"/>
              <a:t>•</a:t>
            </a:r>
            <a:r>
              <a:rPr lang="tr-TR" dirty="0"/>
              <a:t>Eldiven ve maske</a:t>
            </a:r>
          </a:p>
          <a:p>
            <a:r>
              <a:rPr lang="tr-TR" sz="4000" dirty="0"/>
              <a:t>•</a:t>
            </a:r>
            <a:r>
              <a:rPr lang="tr-TR" dirty="0"/>
              <a:t>Önlükler</a:t>
            </a:r>
          </a:p>
          <a:p>
            <a:pPr>
              <a:buNone/>
            </a:pPr>
            <a:r>
              <a:rPr lang="tr-TR" dirty="0"/>
              <a:t>bu grupta değerlendirilir.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win7\Desktop\tedavi-ve-endodonti.jpg"/>
          <p:cNvPicPr>
            <a:picLocks noGrp="1" noChangeAspect="1" noChangeArrowheads="1"/>
          </p:cNvPicPr>
          <p:nvPr>
            <p:ph idx="1"/>
          </p:nvPr>
        </p:nvPicPr>
        <p:blipFill>
          <a:blip r:embed="rId2"/>
          <a:srcRect/>
          <a:stretch>
            <a:fillRect/>
          </a:stretch>
        </p:blipFill>
        <p:spPr bwMode="auto">
          <a:xfrm>
            <a:off x="4286248" y="2285992"/>
            <a:ext cx="3603625" cy="3603625"/>
          </a:xfrm>
          <a:prstGeom prst="rect">
            <a:avLst/>
          </a:prstGeom>
          <a:noFill/>
        </p:spPr>
      </p:pic>
      <p:sp>
        <p:nvSpPr>
          <p:cNvPr id="5" name="4 Dikdörtgen"/>
          <p:cNvSpPr/>
          <p:nvPr/>
        </p:nvSpPr>
        <p:spPr>
          <a:xfrm>
            <a:off x="1285852" y="1142984"/>
            <a:ext cx="6429420" cy="1200329"/>
          </a:xfrm>
          <a:prstGeom prst="rect">
            <a:avLst/>
          </a:prstGeom>
        </p:spPr>
        <p:txBody>
          <a:bodyPr wrap="square">
            <a:spAutoFit/>
          </a:bodyPr>
          <a:lstStyle/>
          <a:p>
            <a:r>
              <a:rPr lang="nn-NO" b="1" dirty="0"/>
              <a:t>18 01 10</a:t>
            </a:r>
            <a:r>
              <a:rPr lang="tr-TR" b="1" dirty="0"/>
              <a:t> </a:t>
            </a:r>
            <a:r>
              <a:rPr lang="nn-NO" dirty="0"/>
              <a:t>DİŞ TEDAVİSİNDEN KAYNAKLANAN AMALGAMLAR</a:t>
            </a:r>
            <a:endParaRPr lang="tr-TR" dirty="0"/>
          </a:p>
          <a:p>
            <a:endParaRPr lang="nn-NO" dirty="0"/>
          </a:p>
          <a:p>
            <a:r>
              <a:rPr lang="tr-TR" dirty="0"/>
              <a:t>Diş polikliniklerinde oluşur.</a:t>
            </a: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63040" y="1214422"/>
            <a:ext cx="6823736" cy="4508647"/>
          </a:xfrm>
        </p:spPr>
        <p:txBody>
          <a:bodyPr/>
          <a:lstStyle/>
          <a:p>
            <a:r>
              <a:rPr lang="tr-TR" b="1" dirty="0"/>
              <a:t>09 01 03*(A)  Çözücü bazlı banyo solüsyonları</a:t>
            </a:r>
          </a:p>
          <a:p>
            <a:r>
              <a:rPr lang="tr-TR" dirty="0"/>
              <a:t>Radyoloji Birimlerinde oluşur.</a:t>
            </a:r>
          </a:p>
          <a:p>
            <a:pPr>
              <a:buNone/>
            </a:pPr>
            <a:endParaRPr lang="tr-TR" dirty="0"/>
          </a:p>
          <a:p>
            <a:pPr lvl="1"/>
            <a:r>
              <a:rPr lang="it-IT" sz="2400" b="1" dirty="0"/>
              <a:t>09 01 04*(A)</a:t>
            </a:r>
            <a:r>
              <a:rPr lang="tr-TR" sz="2400" b="1" dirty="0"/>
              <a:t> </a:t>
            </a:r>
            <a:r>
              <a:rPr lang="it-IT" sz="2400" b="1" dirty="0"/>
              <a:t>Sabitleyici solüsyonlar</a:t>
            </a:r>
          </a:p>
          <a:p>
            <a:r>
              <a:rPr lang="tr-TR" dirty="0"/>
              <a:t>Radyoloji birimlerinde oluşur.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Grp="1" noChangeAspect="1" noChangeArrowheads="1"/>
          </p:cNvPicPr>
          <p:nvPr>
            <p:ph idx="1"/>
          </p:nvPr>
        </p:nvPicPr>
        <p:blipFill>
          <a:blip r:embed="rId2"/>
          <a:srcRect/>
          <a:stretch>
            <a:fillRect/>
          </a:stretch>
        </p:blipFill>
        <p:spPr bwMode="auto">
          <a:xfrm>
            <a:off x="6072198" y="4714884"/>
            <a:ext cx="2324100" cy="1571625"/>
          </a:xfrm>
          <a:prstGeom prst="rect">
            <a:avLst/>
          </a:prstGeom>
          <a:noFill/>
          <a:ln w="9525">
            <a:noFill/>
            <a:miter lim="800000"/>
            <a:headEnd/>
            <a:tailEnd/>
          </a:ln>
          <a:effectLst/>
        </p:spPr>
      </p:pic>
      <p:sp>
        <p:nvSpPr>
          <p:cNvPr id="5" name="4 Dikdörtgen"/>
          <p:cNvSpPr/>
          <p:nvPr/>
        </p:nvSpPr>
        <p:spPr>
          <a:xfrm>
            <a:off x="1071538" y="714356"/>
            <a:ext cx="6858048" cy="3970318"/>
          </a:xfrm>
          <a:prstGeom prst="rect">
            <a:avLst/>
          </a:prstGeom>
        </p:spPr>
        <p:txBody>
          <a:bodyPr wrap="square">
            <a:spAutoFit/>
          </a:bodyPr>
          <a:lstStyle/>
          <a:p>
            <a:endParaRPr lang="tr-TR" dirty="0"/>
          </a:p>
          <a:p>
            <a:r>
              <a:rPr lang="tr-TR" b="1" dirty="0"/>
              <a:t>15 01 10 KONTAMİNE AMBALAJ</a:t>
            </a:r>
          </a:p>
          <a:p>
            <a:r>
              <a:rPr lang="tr-TR" dirty="0"/>
              <a:t>(Boşalmış Kimyasal Kapları)</a:t>
            </a:r>
          </a:p>
          <a:p>
            <a:r>
              <a:rPr lang="tr-TR" dirty="0" err="1"/>
              <a:t>Laboratuvar</a:t>
            </a:r>
            <a:r>
              <a:rPr lang="tr-TR" dirty="0"/>
              <a:t>, klinikler, poliklinikler, ameliyathaneler, teknik atölyelerde gibi birimlerde oluşur.</a:t>
            </a:r>
          </a:p>
          <a:p>
            <a:r>
              <a:rPr lang="tr-TR" dirty="0"/>
              <a:t>•Etilen Oksit Kartuşları</a:t>
            </a:r>
          </a:p>
          <a:p>
            <a:r>
              <a:rPr lang="tr-TR" dirty="0"/>
              <a:t>•Hidrojen Peroksit Kartuşları</a:t>
            </a:r>
          </a:p>
          <a:p>
            <a:r>
              <a:rPr lang="tr-TR" dirty="0"/>
              <a:t>•</a:t>
            </a:r>
            <a:r>
              <a:rPr lang="tr-TR" dirty="0" err="1"/>
              <a:t>Airway</a:t>
            </a:r>
            <a:endParaRPr lang="tr-TR" dirty="0"/>
          </a:p>
          <a:p>
            <a:r>
              <a:rPr lang="tr-TR" dirty="0"/>
              <a:t>•</a:t>
            </a:r>
            <a:r>
              <a:rPr lang="tr-TR" dirty="0" err="1"/>
              <a:t>Entübasyon</a:t>
            </a:r>
            <a:r>
              <a:rPr lang="tr-TR" dirty="0"/>
              <a:t> Tüpü</a:t>
            </a:r>
          </a:p>
          <a:p>
            <a:r>
              <a:rPr lang="tr-TR" dirty="0"/>
              <a:t>•</a:t>
            </a:r>
            <a:r>
              <a:rPr lang="tr-TR" dirty="0" err="1"/>
              <a:t>Anestezik</a:t>
            </a:r>
            <a:r>
              <a:rPr lang="tr-TR" dirty="0"/>
              <a:t> Gaz Ambalajı</a:t>
            </a:r>
          </a:p>
          <a:p>
            <a:r>
              <a:rPr lang="tr-TR" dirty="0"/>
              <a:t>gibi atık kodu altında değerlendirilir. </a:t>
            </a:r>
          </a:p>
          <a:p>
            <a:endParaRPr lang="tr-TR" dirty="0"/>
          </a:p>
          <a:p>
            <a:r>
              <a:rPr lang="tr-TR" b="1" dirty="0"/>
              <a:t>15 02 02 KİMYASAL BULAŞMIŞ EMİCİ VE ABSORBAN MALZEMELER</a:t>
            </a:r>
          </a:p>
          <a:p>
            <a:r>
              <a:rPr lang="tr-TR" dirty="0"/>
              <a:t>Teknik birimler, matbaa, </a:t>
            </a:r>
            <a:r>
              <a:rPr lang="tr-TR" dirty="0" err="1"/>
              <a:t>laboratuvar</a:t>
            </a:r>
            <a:r>
              <a:rPr lang="tr-TR" dirty="0"/>
              <a:t> gibi birimlerde oluşur.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857232"/>
            <a:ext cx="7500990" cy="5143536"/>
          </a:xfrm>
        </p:spPr>
        <p:txBody>
          <a:bodyPr>
            <a:normAutofit fontScale="85000" lnSpcReduction="10000"/>
          </a:bodyPr>
          <a:lstStyle/>
          <a:p>
            <a:endParaRPr lang="tr-TR" dirty="0"/>
          </a:p>
          <a:p>
            <a:r>
              <a:rPr lang="tr-TR" b="1" dirty="0"/>
              <a:t>GENEL ATIKLAR</a:t>
            </a:r>
          </a:p>
          <a:p>
            <a:endParaRPr lang="tr-TR" b="1" dirty="0"/>
          </a:p>
          <a:p>
            <a:r>
              <a:rPr lang="tr-TR" b="1" dirty="0"/>
              <a:t>15 02 02 BAKIM VE ONARIMDAN ÇIKAN HAVA FİLTRELERİ</a:t>
            </a:r>
          </a:p>
          <a:p>
            <a:r>
              <a:rPr lang="tr-TR" dirty="0"/>
              <a:t>Ameliyathanelerde oluşur.</a:t>
            </a:r>
          </a:p>
          <a:p>
            <a:r>
              <a:rPr lang="tr-TR" b="1" dirty="0"/>
              <a:t>16 01 07 YAĞ FİLTRELERİ</a:t>
            </a:r>
          </a:p>
          <a:p>
            <a:r>
              <a:rPr lang="tr-TR" dirty="0"/>
              <a:t>Teknik atölyelerde oluşur.</a:t>
            </a:r>
          </a:p>
          <a:p>
            <a:endParaRPr lang="tr-TR" dirty="0"/>
          </a:p>
          <a:p>
            <a:r>
              <a:rPr lang="tr-TR" b="1" dirty="0"/>
              <a:t>17 06 03 TEHLİKELİ MADDELERDEN OLUŞAN </a:t>
            </a:r>
            <a:r>
              <a:rPr lang="tr-TR" dirty="0"/>
              <a:t>YA DA TEHLİKELİ MADDELER İÇEREN DİĞER YALITIM MALZEMELERİ</a:t>
            </a:r>
          </a:p>
          <a:p>
            <a:r>
              <a:rPr lang="tr-TR" dirty="0"/>
              <a:t>Teknik atölyelerde oluşur.</a:t>
            </a:r>
          </a:p>
          <a:p>
            <a:endParaRPr lang="tr-TR" b="1" dirty="0"/>
          </a:p>
          <a:p>
            <a:r>
              <a:rPr lang="tr-TR" b="1" dirty="0"/>
              <a:t>17 04 10 YAĞ KATRAN VEDİĞER TEKLİKELİ MADDELER İÇEREN KABLOLAR</a:t>
            </a:r>
          </a:p>
          <a:p>
            <a:r>
              <a:rPr lang="tr-TR" dirty="0"/>
              <a:t>Teknik atölyelerde oluşur.</a:t>
            </a:r>
          </a:p>
        </p:txBody>
      </p:sp>
      <p:pic>
        <p:nvPicPr>
          <p:cNvPr id="75779" name="Picture 3"/>
          <p:cNvPicPr>
            <a:picLocks noChangeAspect="1" noChangeArrowheads="1"/>
          </p:cNvPicPr>
          <p:nvPr/>
        </p:nvPicPr>
        <p:blipFill>
          <a:blip r:embed="rId2"/>
          <a:srcRect/>
          <a:stretch>
            <a:fillRect/>
          </a:stretch>
        </p:blipFill>
        <p:spPr bwMode="auto">
          <a:xfrm>
            <a:off x="6500826" y="2143117"/>
            <a:ext cx="2105025" cy="1143008"/>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85786" y="2119256"/>
            <a:ext cx="7572428" cy="3881511"/>
          </a:xfrm>
        </p:spPr>
        <p:txBody>
          <a:bodyPr/>
          <a:lstStyle/>
          <a:p>
            <a:r>
              <a:rPr lang="tr-TR" b="1" dirty="0"/>
              <a:t>08 03 17 TEHLİKELİ MADDELER İÇEREN KARTUŞ VE TONERLER</a:t>
            </a:r>
          </a:p>
          <a:p>
            <a:r>
              <a:rPr lang="tr-TR" dirty="0"/>
              <a:t>Ofis ve idare binaları, bilgi işlem birimleri gibi birimlerde oluşur.</a:t>
            </a:r>
          </a:p>
          <a:p>
            <a:r>
              <a:rPr lang="tr-TR" b="1" dirty="0"/>
              <a:t>20 01 21 TEHLİKELİ MADDELER İÇEREN ATIK FLOURESANLAR</a:t>
            </a:r>
          </a:p>
          <a:p>
            <a:r>
              <a:rPr lang="tr-TR" dirty="0"/>
              <a:t>Tüm birimlerde oluşur.</a:t>
            </a:r>
          </a:p>
        </p:txBody>
      </p:sp>
      <p:pic>
        <p:nvPicPr>
          <p:cNvPr id="76802" name="Picture 2" descr="C:\Users\win7\Desktop\1118624_940x53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43504" y="500042"/>
            <a:ext cx="2865120" cy="161848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714356"/>
            <a:ext cx="7286676" cy="5214974"/>
          </a:xfrm>
        </p:spPr>
        <p:txBody>
          <a:bodyPr>
            <a:normAutofit/>
          </a:bodyPr>
          <a:lstStyle/>
          <a:p>
            <a:endParaRPr lang="tr-TR" dirty="0"/>
          </a:p>
          <a:p>
            <a:r>
              <a:rPr lang="tr-TR" b="1" dirty="0"/>
              <a:t>16 02 15ELEKTRONİK ATIKLAR</a:t>
            </a:r>
          </a:p>
          <a:p>
            <a:r>
              <a:rPr lang="tr-TR" dirty="0"/>
              <a:t>Ofis ve idari binalar, bilgi işlem ve teknik atölyeler gibi birimlerde oluşur.</a:t>
            </a:r>
          </a:p>
          <a:p>
            <a:pPr>
              <a:buNone/>
            </a:pPr>
            <a:endParaRPr lang="tr-TR" dirty="0"/>
          </a:p>
          <a:p>
            <a:r>
              <a:rPr lang="tr-TR" b="1" dirty="0"/>
              <a:t>16 06 01 TEHLİKELİ MADDELER İÇEREN AKÜLER</a:t>
            </a:r>
          </a:p>
          <a:p>
            <a:r>
              <a:rPr lang="tr-TR" dirty="0"/>
              <a:t>Teknik atölyelerde oluşur.</a:t>
            </a:r>
          </a:p>
          <a:p>
            <a:pPr>
              <a:buNone/>
            </a:pPr>
            <a:endParaRPr lang="tr-TR" dirty="0"/>
          </a:p>
          <a:p>
            <a:r>
              <a:rPr lang="tr-TR" b="1" dirty="0"/>
              <a:t>16 06 21 TEHLİKELİ MADDELER İÇEREN MAKİNA EKİPMAN PARÇALARI</a:t>
            </a:r>
          </a:p>
          <a:p>
            <a:r>
              <a:rPr lang="tr-TR" dirty="0"/>
              <a:t>Teknik atölyelerde oluşur.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2976" y="1571612"/>
            <a:ext cx="6929486" cy="4151457"/>
          </a:xfrm>
        </p:spPr>
        <p:txBody>
          <a:bodyPr/>
          <a:lstStyle/>
          <a:p>
            <a:r>
              <a:rPr lang="tr-TR" b="1" dirty="0"/>
              <a:t>16 06 06 ATIK PİLLER</a:t>
            </a:r>
          </a:p>
          <a:p>
            <a:r>
              <a:rPr lang="tr-TR" dirty="0"/>
              <a:t>Tüm birimlerde oluşur.</a:t>
            </a:r>
          </a:p>
          <a:p>
            <a:pPr>
              <a:buNone/>
            </a:pPr>
            <a:endParaRPr lang="tr-TR" dirty="0"/>
          </a:p>
          <a:p>
            <a:r>
              <a:rPr lang="tr-TR" dirty="0"/>
              <a:t>ATIK YAĞLAR (ATIK KODU ANALİZ SONUCUNA GÖRE BELİRLENEBİLİR)</a:t>
            </a:r>
          </a:p>
          <a:p>
            <a:r>
              <a:rPr lang="tr-TR" dirty="0"/>
              <a:t>Teknik atölyelerde oluşur.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1538" y="928670"/>
            <a:ext cx="7215238" cy="5214974"/>
          </a:xfrm>
        </p:spPr>
        <p:txBody>
          <a:bodyPr>
            <a:normAutofit fontScale="92500"/>
          </a:bodyPr>
          <a:lstStyle/>
          <a:p>
            <a:endParaRPr lang="tr-TR" dirty="0"/>
          </a:p>
          <a:p>
            <a:r>
              <a:rPr lang="tr-TR" b="1" dirty="0"/>
              <a:t>18 01 03 TIBBİ VE DİĞER BİYOLOJİK KÖKENLİ ATIKLAR</a:t>
            </a:r>
          </a:p>
          <a:p>
            <a:pPr algn="just"/>
            <a:r>
              <a:rPr lang="tr-TR" dirty="0"/>
              <a:t>Hastaneler, sağlık kuruluşları v.b kuruluşlardan kaynaklanan </a:t>
            </a:r>
            <a:r>
              <a:rPr lang="tr-TR" dirty="0" err="1"/>
              <a:t>enfeksiyöz</a:t>
            </a:r>
            <a:r>
              <a:rPr lang="tr-TR" dirty="0"/>
              <a:t>, patolojik ve kesici-delici atıklardır.</a:t>
            </a:r>
          </a:p>
          <a:p>
            <a:r>
              <a:rPr lang="tr-TR" dirty="0"/>
              <a:t>•Mikrobiyolojik </a:t>
            </a:r>
            <a:r>
              <a:rPr lang="tr-TR" dirty="0" err="1"/>
              <a:t>laboratuvar</a:t>
            </a:r>
            <a:r>
              <a:rPr lang="tr-TR" dirty="0"/>
              <a:t> atıklarını,</a:t>
            </a:r>
          </a:p>
          <a:p>
            <a:r>
              <a:rPr lang="tr-TR" dirty="0"/>
              <a:t>•Kan kan ürünleri ve bunlarla </a:t>
            </a:r>
            <a:r>
              <a:rPr lang="tr-TR" dirty="0" err="1"/>
              <a:t>kontamine</a:t>
            </a:r>
            <a:r>
              <a:rPr lang="tr-TR" dirty="0"/>
              <a:t> olmuş nesneleri,</a:t>
            </a:r>
          </a:p>
          <a:p>
            <a:r>
              <a:rPr lang="tr-TR" dirty="0"/>
              <a:t>•Kullanılmış ameliyat giysilerini (kumaş, önlük ve eldiven v.b),</a:t>
            </a:r>
          </a:p>
          <a:p>
            <a:r>
              <a:rPr lang="tr-TR" dirty="0"/>
              <a:t>•Diyaliz atıklarını (atık su ve ekipmanlar),</a:t>
            </a:r>
          </a:p>
          <a:p>
            <a:r>
              <a:rPr lang="tr-TR" dirty="0"/>
              <a:t>•Karantina atıklarını,</a:t>
            </a:r>
          </a:p>
          <a:p>
            <a:r>
              <a:rPr lang="tr-TR" dirty="0"/>
              <a:t>•Bakteri ve virüs içeren hava filtrelerini,</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928670"/>
            <a:ext cx="6659345" cy="4794399"/>
          </a:xfrm>
        </p:spPr>
        <p:txBody>
          <a:bodyPr>
            <a:normAutofit fontScale="92500"/>
          </a:bodyPr>
          <a:lstStyle/>
          <a:p>
            <a:endParaRPr lang="tr-TR" dirty="0"/>
          </a:p>
          <a:p>
            <a:r>
              <a:rPr lang="tr-TR" dirty="0"/>
              <a:t>•</a:t>
            </a:r>
            <a:r>
              <a:rPr lang="tr-TR" dirty="0" err="1"/>
              <a:t>Enfekte</a:t>
            </a:r>
            <a:r>
              <a:rPr lang="tr-TR" dirty="0"/>
              <a:t> deney hayvanı leşleri, organ parçaları, kanı ve bunlarla temas eden tüm nesneleri, 18 02 02</a:t>
            </a:r>
          </a:p>
          <a:p>
            <a:r>
              <a:rPr lang="tr-TR" dirty="0"/>
              <a:t>•Vücut parçaları, organik parçalar, plasenta, kesik uzuvlar v.b., (insani patolojik atıklar) 18 01 02</a:t>
            </a:r>
          </a:p>
          <a:p>
            <a:r>
              <a:rPr lang="tr-TR" dirty="0"/>
              <a:t>•Biyolojik deneylerde kullanılan kobay leşlerini, 18 02 02</a:t>
            </a:r>
          </a:p>
          <a:p>
            <a:r>
              <a:rPr lang="tr-TR" dirty="0"/>
              <a:t>•Enjektör iğnelerini,</a:t>
            </a:r>
          </a:p>
          <a:p>
            <a:r>
              <a:rPr lang="tr-TR" dirty="0"/>
              <a:t>•</a:t>
            </a:r>
            <a:r>
              <a:rPr lang="tr-TR" dirty="0" err="1"/>
              <a:t>Bistürileri</a:t>
            </a:r>
            <a:r>
              <a:rPr lang="tr-TR" dirty="0"/>
              <a:t>,</a:t>
            </a:r>
          </a:p>
          <a:p>
            <a:r>
              <a:rPr lang="tr-TR" dirty="0"/>
              <a:t>•Lam-lameli,</a:t>
            </a:r>
          </a:p>
          <a:p>
            <a:r>
              <a:rPr lang="tr-TR" dirty="0"/>
              <a:t>•Kırılmış diğer cam v.b. nesneleri, kapsamaktadır.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928670"/>
            <a:ext cx="7272808" cy="4794399"/>
          </a:xfrm>
        </p:spPr>
        <p:txBody>
          <a:bodyPr>
            <a:normAutofit/>
          </a:bodyPr>
          <a:lstStyle/>
          <a:p>
            <a:pPr>
              <a:buNone/>
            </a:pPr>
            <a:r>
              <a:rPr lang="tr-TR" b="1" dirty="0">
                <a:solidFill>
                  <a:srgbClr val="C00000"/>
                </a:solidFill>
                <a:latin typeface="Arial" panose="020B0604020202020204" pitchFamily="34" charset="0"/>
                <a:cs typeface="Arial" panose="020B0604020202020204" pitchFamily="34" charset="0"/>
              </a:rPr>
              <a:t>    Amaç </a:t>
            </a:r>
          </a:p>
          <a:p>
            <a:endParaRPr lang="tr-TR" b="1" dirty="0">
              <a:solidFill>
                <a:srgbClr val="C00000"/>
              </a:solidFill>
              <a:latin typeface="Arial" panose="020B0604020202020204" pitchFamily="34" charset="0"/>
              <a:cs typeface="Arial" panose="020B0604020202020204" pitchFamily="34" charset="0"/>
            </a:endParaRPr>
          </a:p>
          <a:p>
            <a:r>
              <a:rPr lang="tr-TR" dirty="0"/>
              <a:t>Atıkların oluşumundan </a:t>
            </a:r>
            <a:r>
              <a:rPr lang="tr-TR" dirty="0" err="1"/>
              <a:t>bertarafına</a:t>
            </a:r>
            <a:r>
              <a:rPr lang="tr-TR" dirty="0"/>
              <a:t> kadar çevre ve insan sağlığına zarar vermeden yönetiminin sağlanması,</a:t>
            </a:r>
          </a:p>
          <a:p>
            <a:r>
              <a:rPr lang="tr-TR" dirty="0"/>
              <a:t>Atık oluşumunun azaltılması, atıkların yeniden kullanımı, geri dönüşümü, geri kazanımı gibi yollar ile doğal kaynak kullanımının azaltılması ve atık yönetiminin sağlanmasına,</a:t>
            </a:r>
          </a:p>
          <a:p>
            <a:pPr marL="0" indent="0">
              <a:buNone/>
            </a:pPr>
            <a:r>
              <a:rPr lang="tr-TR" dirty="0"/>
              <a:t>    ilişkin genel usul ve esasların belirlenmesidir.</a:t>
            </a:r>
          </a:p>
          <a:p>
            <a:pPr algn="just">
              <a:buNone/>
            </a:pPr>
            <a:endParaRPr lang="tr-TR" dirty="0">
              <a:latin typeface="Arial" panose="020B0604020202020204" pitchFamily="34" charset="0"/>
              <a:cs typeface="Arial" panose="020B0604020202020204" pitchFamily="34" charset="0"/>
            </a:endParaRPr>
          </a:p>
          <a:p>
            <a:pPr algn="just">
              <a:buNone/>
            </a:pPr>
            <a:endParaRPr lang="tr-TR" dirty="0">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2976" y="715617"/>
            <a:ext cx="6929486" cy="5007452"/>
          </a:xfrm>
        </p:spPr>
        <p:txBody>
          <a:bodyPr/>
          <a:lstStyle/>
          <a:p>
            <a:endParaRPr lang="tr-TR" dirty="0"/>
          </a:p>
          <a:p>
            <a:r>
              <a:rPr lang="tr-TR" b="1" dirty="0"/>
              <a:t>RADYOAKTİF ATIKLAR</a:t>
            </a:r>
          </a:p>
          <a:p>
            <a:r>
              <a:rPr lang="tr-TR" dirty="0"/>
              <a:t>Radyoaktif atıklar Türk Atom Enerjisi Kurumu ve ilgili kanun ve yönetmelikleri kapsamında değerlendirilmektedir.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817582"/>
            <a:ext cx="6965245" cy="2825732"/>
          </a:xfrm>
        </p:spPr>
        <p:txBody>
          <a:bodyPr>
            <a:noAutofit/>
          </a:bodyPr>
          <a:lstStyle/>
          <a:p>
            <a:br>
              <a:rPr lang="tr-TR" sz="2800" dirty="0">
                <a:solidFill>
                  <a:srgbClr val="C00000"/>
                </a:solidFill>
              </a:rPr>
            </a:br>
            <a:br>
              <a:rPr lang="tr-TR" sz="2800" dirty="0">
                <a:solidFill>
                  <a:srgbClr val="C00000"/>
                </a:solidFill>
              </a:rPr>
            </a:br>
            <a:r>
              <a:rPr lang="tr-TR" sz="2800" dirty="0">
                <a:solidFill>
                  <a:srgbClr val="C00000"/>
                </a:solidFill>
              </a:rPr>
              <a:t> </a:t>
            </a:r>
            <a:r>
              <a:rPr lang="tr-TR" sz="2800" b="1" dirty="0">
                <a:solidFill>
                  <a:srgbClr val="C00000"/>
                </a:solidFill>
              </a:rPr>
              <a:t>KİMYASAL ATIKLARIN DEPOLANMASINDA DİKKAT EDİLECEK HUSUSLAR</a:t>
            </a:r>
            <a:endParaRPr lang="tr-TR" sz="2800" dirty="0">
              <a:solidFill>
                <a:srgbClr val="C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63040" y="1000108"/>
            <a:ext cx="6196405" cy="4722961"/>
          </a:xfrm>
        </p:spPr>
        <p:txBody>
          <a:bodyPr>
            <a:normAutofit fontScale="92500" lnSpcReduction="20000"/>
          </a:bodyPr>
          <a:lstStyle/>
          <a:p>
            <a:pPr algn="just"/>
            <a:endParaRPr lang="tr-TR" dirty="0"/>
          </a:p>
          <a:p>
            <a:pPr algn="just"/>
            <a:r>
              <a:rPr lang="tr-TR" dirty="0"/>
              <a:t>Tehlikeli Atıklar Yönergesinde belirtildiği üzere üniversitedeki eğitim, öğretim ve araştırma faaliyetleri sırasında meydana gelen tehlikeli atıkların önemli bir kısmını tehlikeli kimyasal atıklar oluşturmaktadır. </a:t>
            </a:r>
          </a:p>
          <a:p>
            <a:pPr algn="just">
              <a:buNone/>
            </a:pPr>
            <a:endParaRPr lang="tr-TR" dirty="0"/>
          </a:p>
          <a:p>
            <a:pPr algn="just"/>
            <a:r>
              <a:rPr lang="tr-TR" dirty="0"/>
              <a:t>Bu atıkların minimum düzeye indirilmesi ve bertaraf edilmeden önce uygun şekilde depolanması gerekmektedir. </a:t>
            </a:r>
          </a:p>
          <a:p>
            <a:endParaRPr lang="tr-TR" dirty="0"/>
          </a:p>
          <a:p>
            <a:pPr algn="just"/>
            <a:r>
              <a:rPr lang="tr-TR" dirty="0"/>
              <a:t>Atık malzemelerin yönetim safhalarında (Belirleme - Sınıflandırma, Toplama, Taşıma, Depolama, Bertaraf Etme) İş Sağlığı ve İş Güvenliği tedbirlerini uygulamak esastır.</a:t>
            </a:r>
          </a:p>
          <a:p>
            <a:pPr algn="just"/>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817582"/>
            <a:ext cx="6965245" cy="611153"/>
          </a:xfrm>
        </p:spPr>
        <p:txBody>
          <a:bodyPr>
            <a:normAutofit fontScale="90000"/>
          </a:bodyPr>
          <a:lstStyle/>
          <a:p>
            <a:br>
              <a:rPr lang="tr-TR" sz="2800" dirty="0">
                <a:solidFill>
                  <a:srgbClr val="C00000"/>
                </a:solidFill>
              </a:rPr>
            </a:br>
            <a:r>
              <a:rPr lang="tr-TR" sz="2800" b="1" dirty="0">
                <a:solidFill>
                  <a:srgbClr val="C00000"/>
                </a:solidFill>
              </a:rPr>
              <a:t>Atık Yönetimi Hiyerarşisi </a:t>
            </a:r>
            <a:endParaRPr lang="tr-TR" sz="2800" dirty="0">
              <a:solidFill>
                <a:srgbClr val="C00000"/>
              </a:solidFill>
            </a:endParaRPr>
          </a:p>
        </p:txBody>
      </p:sp>
      <p:pic>
        <p:nvPicPr>
          <p:cNvPr id="5"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142976" y="1714488"/>
            <a:ext cx="6786609" cy="4000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28662" y="857232"/>
            <a:ext cx="7429552" cy="5072098"/>
          </a:xfrm>
        </p:spPr>
        <p:txBody>
          <a:bodyPr>
            <a:normAutofit/>
          </a:bodyPr>
          <a:lstStyle/>
          <a:p>
            <a:pPr algn="just"/>
            <a:r>
              <a:rPr lang="tr-TR" dirty="0"/>
              <a:t>Atık Yönetim Piramidi üst basamaktan alt basamaklara doğru değerlendirilir. Yani ilk aşama atığın oluşmasının önlenmesi, eğer bu sağlanamıyorsa atığın </a:t>
            </a:r>
            <a:r>
              <a:rPr lang="tr-TR" dirty="0" err="1"/>
              <a:t>minimizasyonu</a:t>
            </a:r>
            <a:r>
              <a:rPr lang="tr-TR" dirty="0"/>
              <a:t>, diğer bir deyişle atığın en aza indirilmesi amaçlanır.</a:t>
            </a:r>
          </a:p>
          <a:p>
            <a:pPr algn="just">
              <a:buNone/>
            </a:pPr>
            <a:endParaRPr lang="tr-TR" dirty="0"/>
          </a:p>
          <a:p>
            <a:pPr algn="just"/>
            <a:r>
              <a:rPr lang="tr-TR" dirty="0"/>
              <a:t>Daha sonra atığın tekrar kullanımı. Eğer buda mümkün olmuyorsa önce geri dönüşüm ve sonra enerji geri kazanımı amaçlanır. Bu uygulanan yöntemlerden sonra elimizde kalan atığa yada bu yöntemleri uygulayamadığımız atığa yapılacak en son işlem bertaraftır (Düzenli Depolama, yakma gibi).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500043"/>
            <a:ext cx="6977439" cy="928694"/>
          </a:xfrm>
        </p:spPr>
        <p:txBody>
          <a:bodyPr>
            <a:normAutofit fontScale="90000"/>
          </a:bodyPr>
          <a:lstStyle/>
          <a:p>
            <a:br>
              <a:rPr lang="tr-TR" sz="2400" dirty="0">
                <a:solidFill>
                  <a:srgbClr val="C00000"/>
                </a:solidFill>
              </a:rPr>
            </a:br>
            <a:r>
              <a:rPr lang="tr-TR" sz="2400" b="1" dirty="0">
                <a:solidFill>
                  <a:srgbClr val="C00000"/>
                </a:solidFill>
              </a:rPr>
              <a:t>Atık Oluşumunun ve Zararlılığının Kaynağında Önlenmesi ve Geri Kazanımı </a:t>
            </a:r>
            <a:endParaRPr lang="tr-TR" sz="2400" dirty="0">
              <a:solidFill>
                <a:srgbClr val="C00000"/>
              </a:solidFill>
            </a:endParaRPr>
          </a:p>
        </p:txBody>
      </p:sp>
      <p:sp>
        <p:nvSpPr>
          <p:cNvPr id="3" name="2 İçerik Yer Tutucusu"/>
          <p:cNvSpPr>
            <a:spLocks noGrp="1"/>
          </p:cNvSpPr>
          <p:nvPr>
            <p:ph idx="1"/>
          </p:nvPr>
        </p:nvSpPr>
        <p:spPr>
          <a:xfrm>
            <a:off x="785786" y="1500174"/>
            <a:ext cx="7572428" cy="4572032"/>
          </a:xfrm>
        </p:spPr>
        <p:txBody>
          <a:bodyPr>
            <a:normAutofit fontScale="62500" lnSpcReduction="20000"/>
          </a:bodyPr>
          <a:lstStyle/>
          <a:p>
            <a:pPr algn="just"/>
            <a:endParaRPr lang="tr-TR" dirty="0"/>
          </a:p>
          <a:p>
            <a:pPr algn="just"/>
            <a:r>
              <a:rPr lang="tr-TR" dirty="0"/>
              <a:t>Öncelikli olarak, Tehlikeli atıklar yönergesine göre hangi madde ya da maddelerin atık olarak değerlendirilip değerlendirilemeyeceği tespit edilmelidir. </a:t>
            </a:r>
          </a:p>
          <a:p>
            <a:pPr algn="just">
              <a:buNone/>
            </a:pPr>
            <a:endParaRPr lang="tr-TR" dirty="0"/>
          </a:p>
          <a:p>
            <a:pPr algn="just"/>
            <a:r>
              <a:rPr lang="tr-TR" dirty="0"/>
              <a:t>Tehlikeli atık oluşturma potansiyeli bulunan kimyasalların satın alma aşamasında tespit edilmesi ve mümkünse tehlikesiz olan bir seçenek ile değiştirilmesi eğer bu yapılamıyorsa gereğinden fazla satın alınmaması,</a:t>
            </a:r>
          </a:p>
          <a:p>
            <a:pPr algn="just"/>
            <a:endParaRPr lang="tr-TR" dirty="0"/>
          </a:p>
          <a:p>
            <a:pPr algn="just"/>
            <a:r>
              <a:rPr lang="tr-TR" dirty="0"/>
              <a:t> Ağır metal içeren atık çözeltilerinin uygun bir reaktifle çöktürülmesi,</a:t>
            </a:r>
          </a:p>
          <a:p>
            <a:pPr algn="just">
              <a:buNone/>
            </a:pPr>
            <a:endParaRPr lang="tr-TR" dirty="0"/>
          </a:p>
          <a:p>
            <a:pPr algn="just">
              <a:buNone/>
            </a:pPr>
            <a:r>
              <a:rPr lang="tr-TR" dirty="0"/>
              <a:t>     Tehlikeli atık oluşturma potansiyeli olan kimyasal maddelerin kullanılacağı deneylerde olabildiğince en küçük ölçeğin kullanılması,</a:t>
            </a:r>
          </a:p>
          <a:p>
            <a:pPr algn="just">
              <a:buNone/>
            </a:pPr>
            <a:endParaRPr lang="tr-TR" dirty="0"/>
          </a:p>
          <a:p>
            <a:pPr algn="just"/>
            <a:r>
              <a:rPr lang="tr-TR" dirty="0"/>
              <a:t>Arsenik, kadmiyum, baryum, krom, kurşun, cıva, selenyum ve gümüş içeren kimyasal maddelerin kullanımından olabildiğince kaçınılması, </a:t>
            </a:r>
          </a:p>
          <a:p>
            <a:pPr algn="just">
              <a:buNone/>
            </a:pPr>
            <a:endParaRPr lang="tr-TR" dirty="0"/>
          </a:p>
          <a:p>
            <a:pPr algn="just"/>
            <a:r>
              <a:rPr lang="tr-TR" dirty="0"/>
              <a:t> </a:t>
            </a:r>
            <a:r>
              <a:rPr lang="tr-TR" dirty="0" err="1"/>
              <a:t>Kromik</a:t>
            </a:r>
            <a:r>
              <a:rPr lang="tr-TR" dirty="0"/>
              <a:t> asit gibi yıkama çözeltileri yerine tehlikeli olmayan diğer yıkama çözeltilerinin (alkolde hazırlanmış potasyum hidroksit çözeltisi) kullanılması gibi basit önlemlerin alınmasıyla atık oluşumunun minimuma indirilmesi önemlidir.</a:t>
            </a:r>
          </a:p>
          <a:p>
            <a:pPr algn="just"/>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2976" y="1000108"/>
            <a:ext cx="7000924" cy="5072098"/>
          </a:xfrm>
        </p:spPr>
        <p:txBody>
          <a:bodyPr>
            <a:normAutofit/>
          </a:bodyPr>
          <a:lstStyle/>
          <a:p>
            <a:pPr algn="just">
              <a:buNone/>
            </a:pPr>
            <a:r>
              <a:rPr lang="tr-TR" dirty="0"/>
              <a:t>     Ayrıca,</a:t>
            </a:r>
          </a:p>
          <a:p>
            <a:pPr algn="just"/>
            <a:endParaRPr lang="tr-TR" dirty="0"/>
          </a:p>
          <a:p>
            <a:pPr algn="just"/>
            <a:r>
              <a:rPr lang="tr-TR" dirty="0"/>
              <a:t> Laboratuarlarda kullanılan çözücüler </a:t>
            </a:r>
            <a:r>
              <a:rPr lang="tr-TR" dirty="0" err="1"/>
              <a:t>distillenerek</a:t>
            </a:r>
            <a:r>
              <a:rPr lang="tr-TR" dirty="0"/>
              <a:t> tekrar tekrar kullanılabilir. Bu atık hacmini önemli ölçüde azaltacaktır. </a:t>
            </a:r>
          </a:p>
          <a:p>
            <a:pPr algn="just"/>
            <a:endParaRPr lang="tr-TR" dirty="0"/>
          </a:p>
          <a:p>
            <a:pPr algn="just"/>
            <a:r>
              <a:rPr lang="tr-TR" dirty="0"/>
              <a:t>Yine zararlı bileşik ihtiva etmeyen süzgeç kağıtları, eldivenler vb. malzemeler de atık olarak düşünülmemelidir.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714356"/>
            <a:ext cx="6143668" cy="714380"/>
          </a:xfrm>
        </p:spPr>
        <p:txBody>
          <a:bodyPr>
            <a:normAutofit fontScale="90000"/>
          </a:bodyPr>
          <a:lstStyle/>
          <a:p>
            <a:br>
              <a:rPr lang="tr-TR" sz="2800" dirty="0"/>
            </a:br>
            <a:r>
              <a:rPr lang="tr-TR" sz="2800" b="1" dirty="0">
                <a:solidFill>
                  <a:srgbClr val="C00000"/>
                </a:solidFill>
              </a:rPr>
              <a:t>Atıkların Toplanması ve Depolanması </a:t>
            </a:r>
            <a:endParaRPr lang="tr-TR" sz="2800" dirty="0">
              <a:solidFill>
                <a:srgbClr val="C00000"/>
              </a:solidFill>
            </a:endParaRPr>
          </a:p>
        </p:txBody>
      </p:sp>
      <p:sp>
        <p:nvSpPr>
          <p:cNvPr id="3" name="2 İçerik Yer Tutucusu"/>
          <p:cNvSpPr>
            <a:spLocks noGrp="1"/>
          </p:cNvSpPr>
          <p:nvPr>
            <p:ph idx="1"/>
          </p:nvPr>
        </p:nvSpPr>
        <p:spPr>
          <a:xfrm>
            <a:off x="928662" y="1428736"/>
            <a:ext cx="7286676" cy="4500594"/>
          </a:xfrm>
        </p:spPr>
        <p:txBody>
          <a:bodyPr>
            <a:normAutofit fontScale="92500" lnSpcReduction="20000"/>
          </a:bodyPr>
          <a:lstStyle/>
          <a:p>
            <a:endParaRPr lang="tr-TR" dirty="0"/>
          </a:p>
          <a:p>
            <a:pPr algn="just"/>
            <a:r>
              <a:rPr lang="tr-TR" dirty="0"/>
              <a:t>Bu tür önlemlerin haricinde, meydana gelen kimyasal atıkların </a:t>
            </a:r>
            <a:r>
              <a:rPr lang="tr-TR" u="sng" dirty="0">
                <a:solidFill>
                  <a:srgbClr val="C00000"/>
                </a:solidFill>
              </a:rPr>
              <a:t>ayrı ayrı </a:t>
            </a:r>
            <a:r>
              <a:rPr lang="tr-TR" dirty="0">
                <a:solidFill>
                  <a:srgbClr val="C00000"/>
                </a:solidFill>
              </a:rPr>
              <a:t>toplanması </a:t>
            </a:r>
            <a:r>
              <a:rPr lang="tr-TR" dirty="0"/>
              <a:t>ve etiketlenerek bertaraf edilmeden önce uygun koşullarda depolanması gerekmektedir.</a:t>
            </a:r>
          </a:p>
          <a:p>
            <a:pPr algn="just"/>
            <a:r>
              <a:rPr lang="tr-TR" dirty="0"/>
              <a:t> Kimya </a:t>
            </a:r>
            <a:r>
              <a:rPr lang="tr-TR" dirty="0" err="1"/>
              <a:t>laboratuvarında</a:t>
            </a:r>
            <a:r>
              <a:rPr lang="tr-TR" dirty="0"/>
              <a:t> meydana gelen atıklar kabaca 3 sınıfa ayrılabilir. </a:t>
            </a:r>
          </a:p>
          <a:p>
            <a:pPr algn="just"/>
            <a:r>
              <a:rPr lang="tr-TR" u="sng" dirty="0">
                <a:solidFill>
                  <a:srgbClr val="C00000"/>
                </a:solidFill>
              </a:rPr>
              <a:t>Sıvılar</a:t>
            </a:r>
            <a:r>
              <a:rPr lang="tr-TR" dirty="0"/>
              <a:t> (organik çözücüler, sulu çözeltiler, organik veya inorganik asitler veya bazlar, </a:t>
            </a:r>
            <a:r>
              <a:rPr lang="tr-TR" dirty="0" err="1"/>
              <a:t>yaglar</a:t>
            </a:r>
            <a:r>
              <a:rPr lang="tr-TR" dirty="0"/>
              <a:t> vb.),</a:t>
            </a:r>
          </a:p>
          <a:p>
            <a:pPr algn="just"/>
            <a:r>
              <a:rPr lang="tr-TR" u="sng" dirty="0">
                <a:solidFill>
                  <a:srgbClr val="C00000"/>
                </a:solidFill>
              </a:rPr>
              <a:t>Katılar</a:t>
            </a:r>
            <a:r>
              <a:rPr lang="tr-TR" dirty="0"/>
              <a:t> (çeşitli organik veya inorganik katı bileşikler, </a:t>
            </a:r>
            <a:r>
              <a:rPr lang="tr-TR" dirty="0" err="1"/>
              <a:t>kromatografide</a:t>
            </a:r>
            <a:r>
              <a:rPr lang="tr-TR" dirty="0"/>
              <a:t> kullanılan silika jel, </a:t>
            </a:r>
            <a:r>
              <a:rPr lang="tr-TR" dirty="0" err="1"/>
              <a:t>alumina</a:t>
            </a:r>
            <a:r>
              <a:rPr lang="tr-TR" dirty="0"/>
              <a:t> gibi </a:t>
            </a:r>
            <a:r>
              <a:rPr lang="tr-TR" dirty="0" err="1"/>
              <a:t>adsorbanlar</a:t>
            </a:r>
            <a:r>
              <a:rPr lang="tr-TR" dirty="0"/>
              <a:t>, vb.) ve </a:t>
            </a:r>
          </a:p>
          <a:p>
            <a:pPr algn="just"/>
            <a:r>
              <a:rPr lang="tr-TR" u="sng" dirty="0">
                <a:solidFill>
                  <a:srgbClr val="C00000"/>
                </a:solidFill>
              </a:rPr>
              <a:t>Kimyasal bulaşmış </a:t>
            </a:r>
            <a:r>
              <a:rPr lang="tr-TR" u="sng" dirty="0" err="1">
                <a:solidFill>
                  <a:srgbClr val="C00000"/>
                </a:solidFill>
              </a:rPr>
              <a:t>lab</a:t>
            </a:r>
            <a:r>
              <a:rPr lang="tr-TR" u="sng" dirty="0">
                <a:solidFill>
                  <a:srgbClr val="C00000"/>
                </a:solidFill>
              </a:rPr>
              <a:t>. malzemeleri </a:t>
            </a:r>
            <a:r>
              <a:rPr lang="tr-TR" dirty="0"/>
              <a:t>(kırılmış cam malzemeler, şırıngalar, süzgeç kağıtları vb.).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57290" y="571480"/>
            <a:ext cx="6429420" cy="928694"/>
          </a:xfrm>
        </p:spPr>
        <p:txBody>
          <a:bodyPr>
            <a:normAutofit fontScale="90000"/>
          </a:bodyPr>
          <a:lstStyle/>
          <a:p>
            <a:br>
              <a:rPr lang="tr-TR" sz="2800" dirty="0">
                <a:solidFill>
                  <a:srgbClr val="C00000"/>
                </a:solidFill>
              </a:rPr>
            </a:br>
            <a:r>
              <a:rPr lang="tr-TR" sz="2800" b="1" dirty="0">
                <a:solidFill>
                  <a:srgbClr val="C00000"/>
                </a:solidFill>
              </a:rPr>
              <a:t>Atık Sıvı Kimyasallar </a:t>
            </a:r>
            <a:endParaRPr lang="tr-TR" sz="2800" dirty="0">
              <a:solidFill>
                <a:srgbClr val="C00000"/>
              </a:solidFill>
            </a:endParaRPr>
          </a:p>
        </p:txBody>
      </p:sp>
      <p:sp>
        <p:nvSpPr>
          <p:cNvPr id="3" name="2 İçerik Yer Tutucusu"/>
          <p:cNvSpPr>
            <a:spLocks noGrp="1"/>
          </p:cNvSpPr>
          <p:nvPr>
            <p:ph idx="1"/>
          </p:nvPr>
        </p:nvSpPr>
        <p:spPr>
          <a:xfrm>
            <a:off x="1463040" y="1428736"/>
            <a:ext cx="6466546" cy="4294333"/>
          </a:xfrm>
        </p:spPr>
        <p:txBody>
          <a:bodyPr>
            <a:normAutofit fontScale="92500" lnSpcReduction="10000"/>
          </a:bodyPr>
          <a:lstStyle/>
          <a:p>
            <a:pPr algn="just"/>
            <a:endParaRPr lang="tr-TR" dirty="0"/>
          </a:p>
          <a:p>
            <a:pPr algn="just"/>
            <a:r>
              <a:rPr lang="tr-TR" dirty="0"/>
              <a:t>Özellikle </a:t>
            </a:r>
            <a:r>
              <a:rPr lang="tr-TR" dirty="0" err="1"/>
              <a:t>laboratuvarlarda</a:t>
            </a:r>
            <a:r>
              <a:rPr lang="tr-TR" dirty="0"/>
              <a:t> kullanılan çözücüler öncelikle geri kazanılmalı ancak geri kazanmanın mümkün olmadığı durumlarda atık olarak değerlendirilmelidir.</a:t>
            </a:r>
          </a:p>
          <a:p>
            <a:pPr algn="just">
              <a:buNone/>
            </a:pPr>
            <a:endParaRPr lang="tr-TR" dirty="0"/>
          </a:p>
          <a:p>
            <a:pPr algn="just"/>
            <a:r>
              <a:rPr lang="tr-TR" dirty="0"/>
              <a:t> Sulu çözeltiler içinde arsenik (As), baryum (</a:t>
            </a:r>
            <a:r>
              <a:rPr lang="tr-TR" dirty="0" err="1"/>
              <a:t>Ba</a:t>
            </a:r>
            <a:r>
              <a:rPr lang="tr-TR" dirty="0"/>
              <a:t>), kadmiyum (</a:t>
            </a:r>
            <a:r>
              <a:rPr lang="tr-TR" dirty="0" err="1"/>
              <a:t>Cd</a:t>
            </a:r>
            <a:r>
              <a:rPr lang="tr-TR" dirty="0"/>
              <a:t>), krom (</a:t>
            </a:r>
            <a:r>
              <a:rPr lang="tr-TR" dirty="0" err="1"/>
              <a:t>Cr</a:t>
            </a:r>
            <a:r>
              <a:rPr lang="tr-TR" dirty="0"/>
              <a:t>), bakır (</a:t>
            </a:r>
            <a:r>
              <a:rPr lang="tr-TR" dirty="0" err="1"/>
              <a:t>Cu</a:t>
            </a:r>
            <a:r>
              <a:rPr lang="tr-TR" dirty="0"/>
              <a:t>), kur</a:t>
            </a:r>
            <a:r>
              <a:rPr lang="tr-TR" b="1" dirty="0"/>
              <a:t>şun (</a:t>
            </a:r>
            <a:r>
              <a:rPr lang="tr-TR" b="1" dirty="0" err="1"/>
              <a:t>Pb</a:t>
            </a:r>
            <a:r>
              <a:rPr lang="tr-TR" b="1" dirty="0"/>
              <a:t>), </a:t>
            </a:r>
            <a:r>
              <a:rPr lang="tr-TR" b="1" dirty="0" err="1"/>
              <a:t>civa</a:t>
            </a:r>
            <a:r>
              <a:rPr lang="tr-TR" b="1" dirty="0"/>
              <a:t> (</a:t>
            </a:r>
            <a:r>
              <a:rPr lang="tr-TR" b="1" dirty="0" err="1"/>
              <a:t>Hg</a:t>
            </a:r>
            <a:r>
              <a:rPr lang="tr-TR" b="1" dirty="0"/>
              <a:t>), molibden (</a:t>
            </a:r>
            <a:r>
              <a:rPr lang="tr-TR" b="1" dirty="0" err="1"/>
              <a:t>Mo</a:t>
            </a:r>
            <a:r>
              <a:rPr lang="tr-TR" b="1" dirty="0"/>
              <a:t>), nikel (</a:t>
            </a:r>
            <a:r>
              <a:rPr lang="tr-TR" b="1" dirty="0" err="1"/>
              <a:t>Ni</a:t>
            </a:r>
            <a:r>
              <a:rPr lang="tr-TR" b="1" dirty="0"/>
              <a:t>), selenyum (</a:t>
            </a:r>
            <a:r>
              <a:rPr lang="tr-TR" b="1" dirty="0" err="1"/>
              <a:t>Se</a:t>
            </a:r>
            <a:r>
              <a:rPr lang="tr-TR" b="1" dirty="0"/>
              <a:t>), gümüş (</a:t>
            </a:r>
            <a:r>
              <a:rPr lang="tr-TR" b="1" dirty="0" err="1"/>
              <a:t>Ag</a:t>
            </a:r>
            <a:r>
              <a:rPr lang="tr-TR" b="1" dirty="0"/>
              <a:t>), çinko (</a:t>
            </a:r>
            <a:r>
              <a:rPr lang="tr-TR" b="1" dirty="0" err="1"/>
              <a:t>Zn</a:t>
            </a:r>
            <a:r>
              <a:rPr lang="tr-TR" b="1" dirty="0"/>
              <a:t>) vb. metalleri içeriyorsa hiçbir koşulda lavaboya atılmamalıdır. Ayrı bir kap içinde toplanmalı ve bertaraf edilmelidir. </a:t>
            </a:r>
          </a:p>
          <a:p>
            <a:pPr algn="just"/>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857488" y="1428736"/>
            <a:ext cx="3214710" cy="2357454"/>
          </a:xfrm>
          <a:prstGeom prst="rect">
            <a:avLst/>
          </a:prstGeom>
          <a:noFill/>
          <a:ln w="9525">
            <a:noFill/>
            <a:miter lim="800000"/>
            <a:headEnd/>
            <a:tailEnd/>
          </a:ln>
          <a:effectLst/>
        </p:spPr>
      </p:pic>
      <p:sp>
        <p:nvSpPr>
          <p:cNvPr id="5" name="4 Dikdörtgen"/>
          <p:cNvSpPr/>
          <p:nvPr/>
        </p:nvSpPr>
        <p:spPr>
          <a:xfrm>
            <a:off x="1571604" y="4286256"/>
            <a:ext cx="6429420" cy="1323439"/>
          </a:xfrm>
          <a:prstGeom prst="rect">
            <a:avLst/>
          </a:prstGeom>
        </p:spPr>
        <p:txBody>
          <a:bodyPr wrap="square">
            <a:spAutoFit/>
          </a:bodyPr>
          <a:lstStyle/>
          <a:p>
            <a:pPr algn="just"/>
            <a:r>
              <a:rPr lang="tr-TR" sz="2000" dirty="0"/>
              <a:t>Yönergede belirtilen birbiriyle geçimsiz maddeler kesinlikle aynı kapta depolanmamalı ayrıca depolandığı alanlarda sızıntı olasılığına karşılık ayrı tepsilerde bulunmalıdır.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857224" y="714356"/>
            <a:ext cx="7500990" cy="5572164"/>
          </a:xfrm>
        </p:spPr>
        <p:txBody>
          <a:bodyPr>
            <a:noAutofit/>
          </a:bodyPr>
          <a:lstStyle/>
          <a:p>
            <a:pPr algn="just"/>
            <a:r>
              <a:rPr lang="tr-TR" altLang="en-US" sz="2000" dirty="0">
                <a:solidFill>
                  <a:srgbClr val="C00000"/>
                </a:solidFill>
              </a:rPr>
              <a:t>2872 sayılı Çevre Kanununda; </a:t>
            </a:r>
          </a:p>
          <a:p>
            <a:pPr algn="just">
              <a:buFontTx/>
              <a:buNone/>
            </a:pPr>
            <a:endParaRPr lang="tr-TR" altLang="en-US" sz="2000" dirty="0"/>
          </a:p>
          <a:p>
            <a:pPr algn="just">
              <a:buFont typeface="Wingdings" pitchFamily="2" charset="2"/>
              <a:buChar char="Ø"/>
            </a:pPr>
            <a:r>
              <a:rPr lang="tr-TR" altLang="en-US" sz="2000" dirty="0"/>
              <a:t>Her türlü atık ve artığı, çevreye zarar verecek şekilde, ilgili yönetmeliklerde belirlenen standartlara ve yöntemlere aykırı olarak doğrudan ve dolaylı biçimde alıcı ortama vermek, depolamak, taşımak ve benzeri faaliyetlerde bulunmak yasaktır.</a:t>
            </a:r>
          </a:p>
          <a:p>
            <a:pPr algn="just">
              <a:buFontTx/>
              <a:buNone/>
            </a:pPr>
            <a:endParaRPr lang="tr-TR" altLang="en-US" sz="2000" dirty="0"/>
          </a:p>
          <a:p>
            <a:pPr algn="just">
              <a:buFont typeface="Wingdings" pitchFamily="2" charset="2"/>
              <a:buChar char="Ø"/>
            </a:pPr>
            <a:r>
              <a:rPr lang="tr-TR" altLang="en-US" sz="2000" dirty="0"/>
              <a:t>Üretim, tüketim ve hizmet faaliyetleri sonucunda oluşan atıklarını alıcı ortamlara doğrudan veya dolaylı vermeleri uygun görülmeyen tesis ve işletmeler ile yerleşim birimleri atıklarını yönetmeliklerde belirlenen standart ve yöntemlere uygun olarak arıtmak ve bertaraf etmekle veya ettirmekle ve öngörülen izinleri almakla yükümlüdürler.					</a:t>
            </a:r>
          </a:p>
          <a:p>
            <a:pPr algn="just">
              <a:buFontTx/>
              <a:buNone/>
            </a:pPr>
            <a:r>
              <a:rPr lang="tr-TR" altLang="en-US" sz="2000" dirty="0"/>
              <a:t>		</a:t>
            </a:r>
            <a:r>
              <a:rPr lang="tr-TR" altLang="en-US" sz="2000" dirty="0">
                <a:solidFill>
                  <a:srgbClr val="C00000"/>
                </a:solidFill>
              </a:rPr>
              <a:t>hükümleri yer almaktadır.</a:t>
            </a:r>
          </a:p>
          <a:p>
            <a:pPr algn="just"/>
            <a:endParaRPr lang="tr-TR" altLang="en-US"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214414" y="857232"/>
            <a:ext cx="2533648" cy="231111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357818" y="785794"/>
            <a:ext cx="2324100" cy="2786082"/>
          </a:xfrm>
          <a:prstGeom prst="rect">
            <a:avLst/>
          </a:prstGeom>
          <a:noFill/>
          <a:ln w="9525">
            <a:noFill/>
            <a:miter lim="800000"/>
            <a:headEnd/>
            <a:tailEnd/>
          </a:ln>
          <a:effectLst/>
        </p:spPr>
      </p:pic>
      <p:sp>
        <p:nvSpPr>
          <p:cNvPr id="6" name="5 Dikdörtgen"/>
          <p:cNvSpPr/>
          <p:nvPr/>
        </p:nvSpPr>
        <p:spPr>
          <a:xfrm>
            <a:off x="928662" y="3857628"/>
            <a:ext cx="3857652" cy="1477328"/>
          </a:xfrm>
          <a:prstGeom prst="rect">
            <a:avLst/>
          </a:prstGeom>
        </p:spPr>
        <p:txBody>
          <a:bodyPr wrap="square">
            <a:spAutoFit/>
          </a:bodyPr>
          <a:lstStyle/>
          <a:p>
            <a:pPr algn="just"/>
            <a:endParaRPr lang="tr-TR" dirty="0"/>
          </a:p>
          <a:p>
            <a:pPr algn="just"/>
            <a:r>
              <a:rPr lang="tr-TR" dirty="0"/>
              <a:t>Çözücülerin buharlaşmasını önlemek için atık kaplarının ağzı her zaman kapalı tutulmalı ve üzerinde etiketleri bulunmalıdır. </a:t>
            </a:r>
          </a:p>
        </p:txBody>
      </p:sp>
      <p:sp>
        <p:nvSpPr>
          <p:cNvPr id="7" name="6 Dikdörtgen"/>
          <p:cNvSpPr/>
          <p:nvPr/>
        </p:nvSpPr>
        <p:spPr>
          <a:xfrm>
            <a:off x="5000628" y="3929066"/>
            <a:ext cx="3286148" cy="1477328"/>
          </a:xfrm>
          <a:prstGeom prst="rect">
            <a:avLst/>
          </a:prstGeom>
        </p:spPr>
        <p:txBody>
          <a:bodyPr wrap="square">
            <a:spAutoFit/>
          </a:bodyPr>
          <a:lstStyle/>
          <a:p>
            <a:endParaRPr lang="tr-TR" dirty="0"/>
          </a:p>
          <a:p>
            <a:pPr algn="just"/>
            <a:r>
              <a:rPr lang="tr-TR" dirty="0"/>
              <a:t>Vakum pompaları vb. cihazlarda kullanılan yağlar ayrı olarak toplanmalı ve bertaraf edilmelidir.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817583"/>
            <a:ext cx="6620249" cy="682591"/>
          </a:xfrm>
        </p:spPr>
        <p:txBody>
          <a:bodyPr>
            <a:noAutofit/>
          </a:bodyPr>
          <a:lstStyle/>
          <a:p>
            <a:br>
              <a:rPr lang="tr-TR" sz="2800" dirty="0">
                <a:solidFill>
                  <a:srgbClr val="C00000"/>
                </a:solidFill>
              </a:rPr>
            </a:br>
            <a:r>
              <a:rPr lang="tr-TR" sz="2800" b="1" dirty="0">
                <a:solidFill>
                  <a:srgbClr val="C00000"/>
                </a:solidFill>
              </a:rPr>
              <a:t>Atık Katı Kimyasallar </a:t>
            </a:r>
            <a:endParaRPr lang="tr-TR" sz="2800" dirty="0">
              <a:solidFill>
                <a:srgbClr val="C00000"/>
              </a:solidFill>
            </a:endParaRPr>
          </a:p>
        </p:txBody>
      </p:sp>
      <p:pic>
        <p:nvPicPr>
          <p:cNvPr id="4099" name="Picture 3" descr="C:\Users\win7\Desktop\images.jpg"/>
          <p:cNvPicPr>
            <a:picLocks noGrp="1" noChangeAspect="1" noChangeArrowheads="1"/>
          </p:cNvPicPr>
          <p:nvPr>
            <p:ph idx="1"/>
          </p:nvPr>
        </p:nvPicPr>
        <p:blipFill>
          <a:blip r:embed="rId2"/>
          <a:srcRect/>
          <a:stretch>
            <a:fillRect/>
          </a:stretch>
        </p:blipFill>
        <p:spPr bwMode="auto">
          <a:xfrm>
            <a:off x="1142976" y="4143380"/>
            <a:ext cx="1785935" cy="1785935"/>
          </a:xfrm>
          <a:prstGeom prst="rect">
            <a:avLst/>
          </a:prstGeom>
          <a:noFill/>
        </p:spPr>
      </p:pic>
      <p:sp>
        <p:nvSpPr>
          <p:cNvPr id="7" name="6 Dikdörtgen"/>
          <p:cNvSpPr/>
          <p:nvPr/>
        </p:nvSpPr>
        <p:spPr>
          <a:xfrm>
            <a:off x="1071538" y="1643050"/>
            <a:ext cx="7215238" cy="1200329"/>
          </a:xfrm>
          <a:prstGeom prst="rect">
            <a:avLst/>
          </a:prstGeom>
        </p:spPr>
        <p:txBody>
          <a:bodyPr wrap="square">
            <a:spAutoFit/>
          </a:bodyPr>
          <a:lstStyle/>
          <a:p>
            <a:endParaRPr lang="tr-TR" dirty="0"/>
          </a:p>
          <a:p>
            <a:r>
              <a:rPr lang="tr-TR" dirty="0" err="1"/>
              <a:t>Laboratuvarlarda</a:t>
            </a:r>
            <a:r>
              <a:rPr lang="tr-TR" dirty="0"/>
              <a:t> kullanılmış veya elde edilmiş katı kimyasallar uygun sızdırmaz atık kaplarına konulmalı ve etiket ile içeriği açık bir şekilde belirtilmelidir. </a:t>
            </a:r>
          </a:p>
        </p:txBody>
      </p:sp>
      <p:sp>
        <p:nvSpPr>
          <p:cNvPr id="8" name="7 Dikdörtgen"/>
          <p:cNvSpPr/>
          <p:nvPr/>
        </p:nvSpPr>
        <p:spPr>
          <a:xfrm>
            <a:off x="1214414" y="2828836"/>
            <a:ext cx="6715172" cy="923330"/>
          </a:xfrm>
          <a:prstGeom prst="rect">
            <a:avLst/>
          </a:prstGeom>
        </p:spPr>
        <p:txBody>
          <a:bodyPr wrap="square">
            <a:spAutoFit/>
          </a:bodyPr>
          <a:lstStyle/>
          <a:p>
            <a:endParaRPr lang="tr-TR" dirty="0"/>
          </a:p>
          <a:p>
            <a:r>
              <a:rPr lang="tr-TR" dirty="0"/>
              <a:t>Ayrıca </a:t>
            </a:r>
            <a:r>
              <a:rPr lang="tr-TR" dirty="0" err="1"/>
              <a:t>kromatografide</a:t>
            </a:r>
            <a:r>
              <a:rPr lang="tr-TR" dirty="0"/>
              <a:t> kullanılmış absorbanlar ayrı olarak toplanmalı ve etiketlenmelidir. </a:t>
            </a:r>
          </a:p>
        </p:txBody>
      </p:sp>
      <p:sp>
        <p:nvSpPr>
          <p:cNvPr id="9" name="8 Dikdörtgen"/>
          <p:cNvSpPr/>
          <p:nvPr/>
        </p:nvSpPr>
        <p:spPr>
          <a:xfrm>
            <a:off x="3286116" y="4214818"/>
            <a:ext cx="4572000" cy="646331"/>
          </a:xfrm>
          <a:prstGeom prst="rect">
            <a:avLst/>
          </a:prstGeom>
        </p:spPr>
        <p:txBody>
          <a:bodyPr>
            <a:spAutoFit/>
          </a:bodyPr>
          <a:lstStyle/>
          <a:p>
            <a:endParaRPr lang="tr-TR" dirty="0"/>
          </a:p>
          <a:p>
            <a:r>
              <a:rPr lang="tr-TR" dirty="0"/>
              <a:t>Katı organik veya inorganik maddeler vb.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817583"/>
            <a:ext cx="6965245" cy="396839"/>
          </a:xfrm>
        </p:spPr>
        <p:txBody>
          <a:bodyPr>
            <a:normAutofit fontScale="90000"/>
          </a:bodyPr>
          <a:lstStyle/>
          <a:p>
            <a:br>
              <a:rPr lang="tr-TR" sz="2400" dirty="0">
                <a:solidFill>
                  <a:srgbClr val="C00000"/>
                </a:solidFill>
              </a:rPr>
            </a:br>
            <a:r>
              <a:rPr lang="tr-TR" sz="2400" b="1" dirty="0">
                <a:solidFill>
                  <a:srgbClr val="C00000"/>
                </a:solidFill>
              </a:rPr>
              <a:t>Kimyasal Bulaşmış </a:t>
            </a:r>
            <a:r>
              <a:rPr lang="tr-TR" sz="2400" b="1" dirty="0" err="1">
                <a:solidFill>
                  <a:srgbClr val="C00000"/>
                </a:solidFill>
              </a:rPr>
              <a:t>Laboratuvar</a:t>
            </a:r>
            <a:r>
              <a:rPr lang="tr-TR" sz="2400" b="1" dirty="0">
                <a:solidFill>
                  <a:srgbClr val="C00000"/>
                </a:solidFill>
              </a:rPr>
              <a:t> Malzemeleri </a:t>
            </a:r>
            <a:endParaRPr lang="tr-TR" sz="2400" dirty="0">
              <a:solidFill>
                <a:srgbClr val="C00000"/>
              </a:solidFill>
            </a:endParaRPr>
          </a:p>
        </p:txBody>
      </p:sp>
      <p:pic>
        <p:nvPicPr>
          <p:cNvPr id="5122"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142976" y="2214554"/>
            <a:ext cx="2245667" cy="203676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571868" y="2214554"/>
            <a:ext cx="2333625" cy="2000264"/>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6143636" y="2143116"/>
            <a:ext cx="2000264" cy="2000264"/>
          </a:xfrm>
          <a:prstGeom prst="rect">
            <a:avLst/>
          </a:prstGeom>
          <a:noFill/>
          <a:ln w="9525">
            <a:noFill/>
            <a:miter lim="800000"/>
            <a:headEnd/>
            <a:tailEnd/>
          </a:ln>
          <a:effectLst/>
        </p:spPr>
      </p:pic>
      <p:sp>
        <p:nvSpPr>
          <p:cNvPr id="8" name="7 Dikdörtgen"/>
          <p:cNvSpPr/>
          <p:nvPr/>
        </p:nvSpPr>
        <p:spPr>
          <a:xfrm>
            <a:off x="1357290" y="1142984"/>
            <a:ext cx="4572000" cy="923330"/>
          </a:xfrm>
          <a:prstGeom prst="rect">
            <a:avLst/>
          </a:prstGeom>
        </p:spPr>
        <p:txBody>
          <a:bodyPr>
            <a:spAutoFit/>
          </a:bodyPr>
          <a:lstStyle/>
          <a:p>
            <a:endParaRPr lang="tr-TR" dirty="0"/>
          </a:p>
          <a:p>
            <a:r>
              <a:rPr lang="tr-TR" dirty="0"/>
              <a:t>Aşağıda örnekleri verilen malzemeler ayrı ayrı toplanmalıdır. </a:t>
            </a:r>
          </a:p>
        </p:txBody>
      </p:sp>
      <p:sp>
        <p:nvSpPr>
          <p:cNvPr id="9" name="8 Dikdörtgen"/>
          <p:cNvSpPr/>
          <p:nvPr/>
        </p:nvSpPr>
        <p:spPr>
          <a:xfrm>
            <a:off x="928662" y="4357694"/>
            <a:ext cx="2500330" cy="923330"/>
          </a:xfrm>
          <a:prstGeom prst="rect">
            <a:avLst/>
          </a:prstGeom>
        </p:spPr>
        <p:txBody>
          <a:bodyPr wrap="square">
            <a:spAutoFit/>
          </a:bodyPr>
          <a:lstStyle/>
          <a:p>
            <a:endParaRPr lang="tr-TR" dirty="0"/>
          </a:p>
          <a:p>
            <a:r>
              <a:rPr lang="tr-TR" dirty="0"/>
              <a:t>Kullanılmış eldiven, süzgeç kağıtları vb. </a:t>
            </a:r>
          </a:p>
        </p:txBody>
      </p:sp>
      <p:sp>
        <p:nvSpPr>
          <p:cNvPr id="10" name="9 Dikdörtgen"/>
          <p:cNvSpPr/>
          <p:nvPr/>
        </p:nvSpPr>
        <p:spPr>
          <a:xfrm>
            <a:off x="4500562" y="4429132"/>
            <a:ext cx="2571768" cy="923330"/>
          </a:xfrm>
          <a:prstGeom prst="rect">
            <a:avLst/>
          </a:prstGeom>
        </p:spPr>
        <p:txBody>
          <a:bodyPr wrap="square">
            <a:spAutoFit/>
          </a:bodyPr>
          <a:lstStyle/>
          <a:p>
            <a:endParaRPr lang="tr-TR" dirty="0"/>
          </a:p>
          <a:p>
            <a:r>
              <a:rPr lang="tr-TR" dirty="0"/>
              <a:t>Kırılmış cam malzemeler, pipetler vb.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2071670" y="1214422"/>
            <a:ext cx="4629150" cy="2771775"/>
          </a:xfrm>
          <a:prstGeom prst="rect">
            <a:avLst/>
          </a:prstGeom>
          <a:noFill/>
          <a:ln w="9525">
            <a:noFill/>
            <a:miter lim="800000"/>
            <a:headEnd/>
            <a:tailEnd/>
          </a:ln>
          <a:effectLst/>
        </p:spPr>
      </p:pic>
      <p:sp>
        <p:nvSpPr>
          <p:cNvPr id="5" name="4 Dikdörtgen"/>
          <p:cNvSpPr/>
          <p:nvPr/>
        </p:nvSpPr>
        <p:spPr>
          <a:xfrm>
            <a:off x="1928794" y="4286256"/>
            <a:ext cx="5143536" cy="923330"/>
          </a:xfrm>
          <a:prstGeom prst="rect">
            <a:avLst/>
          </a:prstGeom>
        </p:spPr>
        <p:txBody>
          <a:bodyPr wrap="square">
            <a:spAutoFit/>
          </a:bodyPr>
          <a:lstStyle/>
          <a:p>
            <a:endParaRPr lang="tr-TR" dirty="0"/>
          </a:p>
          <a:p>
            <a:r>
              <a:rPr lang="tr-TR" dirty="0"/>
              <a:t>Biyolojik </a:t>
            </a:r>
            <a:r>
              <a:rPr lang="tr-TR" dirty="0" err="1"/>
              <a:t>kontaminasyon</a:t>
            </a:r>
            <a:r>
              <a:rPr lang="tr-TR" dirty="0"/>
              <a:t> olmayan kimyasal bulaşmış şırıngalar, iğneler, kesici aletler vb.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win7\Desktop\danbox-kati-5.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714612" y="3071810"/>
            <a:ext cx="3429024" cy="2928958"/>
          </a:xfrm>
          <a:prstGeom prst="rect">
            <a:avLst/>
          </a:prstGeom>
          <a:noFill/>
        </p:spPr>
      </p:pic>
      <p:sp>
        <p:nvSpPr>
          <p:cNvPr id="5" name="4 Dikdörtgen"/>
          <p:cNvSpPr/>
          <p:nvPr/>
        </p:nvSpPr>
        <p:spPr>
          <a:xfrm>
            <a:off x="1214414" y="1142984"/>
            <a:ext cx="6929486" cy="1754326"/>
          </a:xfrm>
          <a:prstGeom prst="rect">
            <a:avLst/>
          </a:prstGeom>
        </p:spPr>
        <p:txBody>
          <a:bodyPr wrap="square">
            <a:spAutoFit/>
          </a:bodyPr>
          <a:lstStyle/>
          <a:p>
            <a:pPr algn="just"/>
            <a:endParaRPr lang="tr-TR" dirty="0"/>
          </a:p>
          <a:p>
            <a:pPr algn="just"/>
            <a:r>
              <a:rPr lang="tr-TR" dirty="0"/>
              <a:t>Boş kimyasal veya çözücü kapları suyla veya uygun çözücü ile temizlenmeli, içerisinden hava geçirilerek kalan çözücü buharları (eğer kullanıldıysa) uzaklaştırılmalı ve içerisinde kimyasal kalmadığından emin olduktan sonra etiketinde temizlendiği belirtilerek (ve kapağı açık olarak) atılmalıdır.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52" y="642918"/>
            <a:ext cx="6477373" cy="571504"/>
          </a:xfrm>
        </p:spPr>
        <p:txBody>
          <a:bodyPr>
            <a:normAutofit fontScale="90000"/>
          </a:bodyPr>
          <a:lstStyle/>
          <a:p>
            <a:br>
              <a:rPr lang="tr-TR" sz="2400" dirty="0">
                <a:solidFill>
                  <a:srgbClr val="C00000"/>
                </a:solidFill>
              </a:rPr>
            </a:br>
            <a:r>
              <a:rPr lang="tr-TR" sz="2400" b="1" dirty="0">
                <a:solidFill>
                  <a:srgbClr val="C00000"/>
                </a:solidFill>
              </a:rPr>
              <a:t>Atıkların Etiketlenmesi ve Depolanması </a:t>
            </a:r>
            <a:endParaRPr lang="tr-TR" sz="2400" dirty="0">
              <a:solidFill>
                <a:srgbClr val="C00000"/>
              </a:solidFill>
            </a:endParaRPr>
          </a:p>
        </p:txBody>
      </p:sp>
      <p:sp>
        <p:nvSpPr>
          <p:cNvPr id="3" name="2 İçerik Yer Tutucusu"/>
          <p:cNvSpPr>
            <a:spLocks noGrp="1"/>
          </p:cNvSpPr>
          <p:nvPr>
            <p:ph idx="1"/>
          </p:nvPr>
        </p:nvSpPr>
        <p:spPr>
          <a:xfrm>
            <a:off x="1000100" y="1428736"/>
            <a:ext cx="7072362" cy="4572032"/>
          </a:xfrm>
        </p:spPr>
        <p:txBody>
          <a:bodyPr>
            <a:normAutofit fontScale="77500" lnSpcReduction="20000"/>
          </a:bodyPr>
          <a:lstStyle/>
          <a:p>
            <a:pPr algn="just"/>
            <a:r>
              <a:rPr lang="tr-TR" dirty="0"/>
              <a:t>Atıklar, Tehlikeli Atıklar Yönergesine göre etiketlenmeli ve kayıt altına alınmalıdır. </a:t>
            </a:r>
          </a:p>
          <a:p>
            <a:pPr algn="just"/>
            <a:r>
              <a:rPr lang="tr-TR" dirty="0"/>
              <a:t>Atıkların doğru olarak etiketlenmesi ve tehlikeli atık kodu çok önemlidir. </a:t>
            </a:r>
          </a:p>
          <a:p>
            <a:pPr algn="just">
              <a:buNone/>
            </a:pPr>
            <a:r>
              <a:rPr lang="tr-TR" dirty="0"/>
              <a:t>Örn. </a:t>
            </a:r>
          </a:p>
          <a:p>
            <a:pPr algn="just"/>
            <a:r>
              <a:rPr lang="tr-TR" i="1" dirty="0">
                <a:solidFill>
                  <a:srgbClr val="C00000"/>
                </a:solidFill>
              </a:rPr>
              <a:t>New York'ta bir kimya şirketinin atık depolama alanında meydana gelen kazada onlarca kişi yaralanmıştır. Yapılan incelemede, olayın organik atıkların küçük depolama kaplarından büyük taşıma kaplarına aktarımı sırasında meydana geldiği anlaşılmıştır. Depolama kaplarından birisinin üzerindeki etiketin yanlış olduğu, içerisinde nitrik asit bulunduğu belirlenmiştir. Kuvvetli yükseltgen olan nitrik asidin organik atıklar ile karışması sonucu ısı ve büyük miktarda gaz çıkışı meydana gelmiş ve sonrasında bu gazın alev almasıyla patlama gerçekleşmiştir. Bu olayda atık kaplarından birisinin etiketinin yanlış olması, aktarımın yapıldığı yerin yakınında elektrik panosunun bulunması kazaya zemin hazırlamıştır.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1538" y="1000108"/>
            <a:ext cx="7072362" cy="4722961"/>
          </a:xfrm>
        </p:spPr>
        <p:txBody>
          <a:bodyPr/>
          <a:lstStyle/>
          <a:p>
            <a:pPr algn="just"/>
            <a:endParaRPr lang="tr-TR" dirty="0"/>
          </a:p>
          <a:p>
            <a:pPr algn="just"/>
            <a:r>
              <a:rPr lang="tr-TR" dirty="0"/>
              <a:t>Eğer atıkların içeriği doğru olarak etiketlenmez ise üniversitedeki geçici depolama alanlarından, atığın bertaraf edilmesine kadar tüm taşıma, depolama ve bertaraf işlemlerinde tehlikeli durumlar ortaya çıkabilir, yaralanmalar meydana gelebilir. </a:t>
            </a:r>
          </a:p>
          <a:p>
            <a:endParaRPr lang="tr-TR" dirty="0"/>
          </a:p>
          <a:p>
            <a:r>
              <a:rPr lang="tr-TR" dirty="0"/>
              <a:t>Bunlara ilaveten, atıkların </a:t>
            </a:r>
            <a:r>
              <a:rPr lang="tr-TR" dirty="0" err="1"/>
              <a:t>laboratuvarlardaki</a:t>
            </a:r>
            <a:r>
              <a:rPr lang="tr-TR" dirty="0"/>
              <a:t> lavabolara atılması tehlikeli durumların ortaya çıkmasına neden olabilir.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63040" y="1285860"/>
            <a:ext cx="6466546" cy="4437209"/>
          </a:xfrm>
        </p:spPr>
        <p:txBody>
          <a:bodyPr>
            <a:normAutofit fontScale="92500" lnSpcReduction="20000"/>
          </a:bodyPr>
          <a:lstStyle/>
          <a:p>
            <a:pPr algn="just"/>
            <a:endParaRPr lang="tr-TR" i="1" dirty="0">
              <a:solidFill>
                <a:srgbClr val="C00000"/>
              </a:solidFill>
            </a:endParaRPr>
          </a:p>
          <a:p>
            <a:pPr algn="just">
              <a:buNone/>
            </a:pPr>
            <a:r>
              <a:rPr lang="tr-TR" i="1" dirty="0">
                <a:solidFill>
                  <a:srgbClr val="C00000"/>
                </a:solidFill>
              </a:rPr>
              <a:t>Örn.</a:t>
            </a:r>
          </a:p>
          <a:p>
            <a:pPr algn="just"/>
            <a:r>
              <a:rPr lang="tr-TR" i="1" dirty="0">
                <a:solidFill>
                  <a:srgbClr val="C00000"/>
                </a:solidFill>
              </a:rPr>
              <a:t> Washington'da bir üniversitenin uzun suredir kullanılmayan </a:t>
            </a:r>
            <a:r>
              <a:rPr lang="tr-TR" i="1" dirty="0" err="1">
                <a:solidFill>
                  <a:srgbClr val="C00000"/>
                </a:solidFill>
              </a:rPr>
              <a:t>laboratuvarında</a:t>
            </a:r>
            <a:r>
              <a:rPr lang="tr-TR" i="1" dirty="0">
                <a:solidFill>
                  <a:srgbClr val="C00000"/>
                </a:solidFill>
              </a:rPr>
              <a:t> lavaboların tamiri sırasında bir patlama meydana gelmiştir. Patlama sonrası yapılan incelemede patlamaya borunun içerisinde bulunan darbelere duyarlı bakır </a:t>
            </a:r>
            <a:r>
              <a:rPr lang="tr-TR" i="1" dirty="0" err="1">
                <a:solidFill>
                  <a:srgbClr val="C00000"/>
                </a:solidFill>
              </a:rPr>
              <a:t>azid</a:t>
            </a:r>
            <a:r>
              <a:rPr lang="tr-TR" i="1" dirty="0">
                <a:solidFill>
                  <a:srgbClr val="C00000"/>
                </a:solidFill>
              </a:rPr>
              <a:t> kristallerinin neden olduğunu görmüşlerdir. Bakır </a:t>
            </a:r>
            <a:r>
              <a:rPr lang="tr-TR" i="1" dirty="0" err="1">
                <a:solidFill>
                  <a:srgbClr val="C00000"/>
                </a:solidFill>
              </a:rPr>
              <a:t>azid</a:t>
            </a:r>
            <a:r>
              <a:rPr lang="tr-TR" i="1" dirty="0">
                <a:solidFill>
                  <a:srgbClr val="C00000"/>
                </a:solidFill>
              </a:rPr>
              <a:t> bileşiklerinin ise o </a:t>
            </a:r>
            <a:r>
              <a:rPr lang="tr-TR" i="1" dirty="0" err="1">
                <a:solidFill>
                  <a:srgbClr val="C00000"/>
                </a:solidFill>
              </a:rPr>
              <a:t>laboratuvarda</a:t>
            </a:r>
            <a:r>
              <a:rPr lang="tr-TR" i="1" dirty="0">
                <a:solidFill>
                  <a:srgbClr val="C00000"/>
                </a:solidFill>
              </a:rPr>
              <a:t> yıllar boyunca, sıklıkla biyokimyasal tampon olarak kullanılan sodyum </a:t>
            </a:r>
            <a:r>
              <a:rPr lang="tr-TR" i="1" dirty="0" err="1">
                <a:solidFill>
                  <a:srgbClr val="C00000"/>
                </a:solidFill>
              </a:rPr>
              <a:t>azid</a:t>
            </a:r>
            <a:r>
              <a:rPr lang="tr-TR" i="1" dirty="0">
                <a:solidFill>
                  <a:srgbClr val="C00000"/>
                </a:solidFill>
              </a:rPr>
              <a:t> çözeltilerinin lavaboya dökülmesi ve dökülen sodyum </a:t>
            </a:r>
            <a:r>
              <a:rPr lang="tr-TR" i="1" dirty="0" err="1">
                <a:solidFill>
                  <a:srgbClr val="C00000"/>
                </a:solidFill>
              </a:rPr>
              <a:t>azid</a:t>
            </a:r>
            <a:r>
              <a:rPr lang="tr-TR" i="1" dirty="0">
                <a:solidFill>
                  <a:srgbClr val="C00000"/>
                </a:solidFill>
              </a:rPr>
              <a:t> bileşiklerinin bakır boruyla reaksiyonu sonucu oluştuğunu belirlemişlerdir.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85786" y="714356"/>
            <a:ext cx="7500990" cy="5429288"/>
          </a:xfrm>
        </p:spPr>
        <p:txBody>
          <a:bodyPr>
            <a:normAutofit fontScale="70000" lnSpcReduction="20000"/>
          </a:bodyPr>
          <a:lstStyle/>
          <a:p>
            <a:r>
              <a:rPr lang="tr-TR" b="1" dirty="0"/>
              <a:t>KİMYASAL ATIKLARI AYRI TOPLAMA KURALLARI</a:t>
            </a:r>
          </a:p>
          <a:p>
            <a:r>
              <a:rPr lang="tr-TR" b="1" dirty="0"/>
              <a:t>•TUTUŞABİLEN VE YÜKSEK ORANDA TUTUŞABİLEN ATIKLAR</a:t>
            </a:r>
          </a:p>
          <a:p>
            <a:r>
              <a:rPr lang="tr-TR" dirty="0"/>
              <a:t>Ateşte kolayca tutuşabilen ve yanabilen maddeler ve preparatlar.</a:t>
            </a:r>
          </a:p>
          <a:p>
            <a:r>
              <a:rPr lang="tr-TR" sz="4000" dirty="0"/>
              <a:t>•</a:t>
            </a:r>
            <a:r>
              <a:rPr lang="tr-TR" dirty="0"/>
              <a:t>Aseton</a:t>
            </a:r>
          </a:p>
          <a:p>
            <a:r>
              <a:rPr lang="tr-TR" sz="4000" dirty="0"/>
              <a:t>•</a:t>
            </a:r>
            <a:r>
              <a:rPr lang="tr-TR" dirty="0"/>
              <a:t>Etil eter</a:t>
            </a:r>
          </a:p>
          <a:p>
            <a:r>
              <a:rPr lang="tr-TR" sz="4000" dirty="0"/>
              <a:t>•</a:t>
            </a:r>
            <a:r>
              <a:rPr lang="tr-TR" dirty="0"/>
              <a:t>Sodyum</a:t>
            </a:r>
          </a:p>
          <a:p>
            <a:r>
              <a:rPr lang="tr-TR" sz="4000" dirty="0"/>
              <a:t>•</a:t>
            </a:r>
            <a:r>
              <a:rPr lang="tr-TR" dirty="0"/>
              <a:t>Hidrojen</a:t>
            </a:r>
          </a:p>
          <a:p>
            <a:r>
              <a:rPr lang="tr-TR" sz="4000" dirty="0"/>
              <a:t>•</a:t>
            </a:r>
            <a:r>
              <a:rPr lang="tr-TR" dirty="0"/>
              <a:t>Etil alkol</a:t>
            </a:r>
          </a:p>
          <a:p>
            <a:r>
              <a:rPr lang="tr-TR" sz="4000" dirty="0"/>
              <a:t>•</a:t>
            </a:r>
            <a:r>
              <a:rPr lang="tr-TR" dirty="0"/>
              <a:t>Asetik asit</a:t>
            </a:r>
          </a:p>
          <a:p>
            <a:r>
              <a:rPr lang="tr-TR" sz="4000" dirty="0"/>
              <a:t>•</a:t>
            </a:r>
            <a:r>
              <a:rPr lang="tr-TR" dirty="0" err="1"/>
              <a:t>Hegzan</a:t>
            </a:r>
            <a:endParaRPr lang="tr-TR" dirty="0"/>
          </a:p>
          <a:p>
            <a:r>
              <a:rPr lang="tr-TR" sz="4000" dirty="0"/>
              <a:t>•</a:t>
            </a:r>
            <a:r>
              <a:rPr lang="tr-TR" dirty="0"/>
              <a:t>Asetilen </a:t>
            </a:r>
            <a:r>
              <a:rPr lang="tr-TR" sz="2400" dirty="0"/>
              <a:t>gibi maddeler.</a:t>
            </a:r>
          </a:p>
          <a:p>
            <a:r>
              <a:rPr lang="tr-TR" b="1" i="1" dirty="0"/>
              <a:t>ASİTLER VE OKSİTLEYİCİLERDEN AYRI TOPLAYINIZ</a:t>
            </a:r>
          </a:p>
          <a:p>
            <a:pPr>
              <a:buNone/>
            </a:pPr>
            <a:endParaRPr lang="tr-TR" b="1" i="1" dirty="0"/>
          </a:p>
          <a:p>
            <a:r>
              <a:rPr lang="tr-TR" b="1" i="1" dirty="0"/>
              <a:t>LÜTFEN KULLANDIĞINIZ KİMYASALLARIN MSDS (MALZEME GÜVENLİKBİLGİ FORMLARINA) BAKIP KONTROL EDİNİZ.</a:t>
            </a:r>
            <a:endParaRPr lang="tr-TR" dirty="0"/>
          </a:p>
        </p:txBody>
      </p:sp>
      <p:pic>
        <p:nvPicPr>
          <p:cNvPr id="77826" name="Picture 2"/>
          <p:cNvPicPr>
            <a:picLocks noChangeAspect="1" noChangeArrowheads="1"/>
          </p:cNvPicPr>
          <p:nvPr/>
        </p:nvPicPr>
        <p:blipFill>
          <a:blip r:embed="rId2"/>
          <a:srcRect/>
          <a:stretch>
            <a:fillRect/>
          </a:stretch>
        </p:blipFill>
        <p:spPr bwMode="auto">
          <a:xfrm>
            <a:off x="6500826" y="1571612"/>
            <a:ext cx="1695450" cy="1800225"/>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642918"/>
            <a:ext cx="7429552" cy="5357850"/>
          </a:xfrm>
        </p:spPr>
        <p:txBody>
          <a:bodyPr>
            <a:normAutofit fontScale="77500" lnSpcReduction="20000"/>
          </a:bodyPr>
          <a:lstStyle/>
          <a:p>
            <a:endParaRPr lang="tr-TR" dirty="0"/>
          </a:p>
          <a:p>
            <a:r>
              <a:rPr lang="tr-TR" b="1" dirty="0"/>
              <a:t>KİMYASAL ATIKLARI AYRI TOPLAMA KURALLARI</a:t>
            </a:r>
          </a:p>
          <a:p>
            <a:pPr>
              <a:buNone/>
            </a:pPr>
            <a:endParaRPr lang="tr-TR" b="1" dirty="0"/>
          </a:p>
          <a:p>
            <a:r>
              <a:rPr lang="tr-TR" b="1" dirty="0"/>
              <a:t>REAKTİF ATIKLAR</a:t>
            </a:r>
          </a:p>
          <a:p>
            <a:r>
              <a:rPr lang="tr-TR" dirty="0"/>
              <a:t>Oksitleyicilerle bir araya geldiğinde patlama özelliği olan maddeler:</a:t>
            </a:r>
          </a:p>
          <a:p>
            <a:pPr lvl="1"/>
            <a:r>
              <a:rPr lang="tr-TR" sz="4000" dirty="0"/>
              <a:t>•</a:t>
            </a:r>
            <a:r>
              <a:rPr lang="tr-TR" sz="2400" dirty="0"/>
              <a:t>Asetilen</a:t>
            </a:r>
          </a:p>
          <a:p>
            <a:pPr lvl="1"/>
            <a:r>
              <a:rPr lang="tr-TR" sz="4000" dirty="0"/>
              <a:t>•</a:t>
            </a:r>
            <a:r>
              <a:rPr lang="tr-TR" sz="2400" dirty="0"/>
              <a:t>Hidrojen</a:t>
            </a:r>
          </a:p>
          <a:p>
            <a:pPr lvl="1"/>
            <a:r>
              <a:rPr lang="tr-TR" sz="4000" dirty="0"/>
              <a:t>•</a:t>
            </a:r>
            <a:r>
              <a:rPr lang="tr-TR" sz="2400" dirty="0" err="1"/>
              <a:t>Nitro</a:t>
            </a:r>
            <a:r>
              <a:rPr lang="tr-TR" sz="2400" dirty="0"/>
              <a:t> Bileşikleri</a:t>
            </a:r>
          </a:p>
          <a:p>
            <a:pPr lvl="1"/>
            <a:r>
              <a:rPr lang="tr-TR" sz="4000" dirty="0"/>
              <a:t>•</a:t>
            </a:r>
            <a:r>
              <a:rPr lang="tr-TR" sz="2400" dirty="0"/>
              <a:t>Amonyak</a:t>
            </a:r>
          </a:p>
          <a:p>
            <a:pPr lvl="1"/>
            <a:r>
              <a:rPr lang="tr-TR" sz="4000" dirty="0"/>
              <a:t>•</a:t>
            </a:r>
            <a:r>
              <a:rPr lang="tr-TR" sz="2400" dirty="0"/>
              <a:t>Organik Peroksitler</a:t>
            </a:r>
          </a:p>
          <a:p>
            <a:pPr lvl="1"/>
            <a:r>
              <a:rPr lang="tr-TR" sz="4000" dirty="0"/>
              <a:t>•</a:t>
            </a:r>
            <a:r>
              <a:rPr lang="tr-TR" sz="2400" dirty="0" err="1"/>
              <a:t>Perkloratlar</a:t>
            </a:r>
            <a:endParaRPr lang="tr-TR" sz="2400" dirty="0"/>
          </a:p>
          <a:p>
            <a:pPr lvl="1"/>
            <a:r>
              <a:rPr lang="tr-TR" sz="4000" dirty="0"/>
              <a:t>•</a:t>
            </a:r>
            <a:r>
              <a:rPr lang="tr-TR" sz="2400" dirty="0" err="1"/>
              <a:t>Bromatlar</a:t>
            </a:r>
            <a:endParaRPr lang="tr-TR" sz="2400" dirty="0"/>
          </a:p>
          <a:p>
            <a:r>
              <a:rPr lang="tr-TR" dirty="0"/>
              <a:t>gibi kimyasallar.</a:t>
            </a:r>
          </a:p>
        </p:txBody>
      </p:sp>
      <p:pic>
        <p:nvPicPr>
          <p:cNvPr id="78850" name="Picture 2"/>
          <p:cNvPicPr>
            <a:picLocks noChangeAspect="1" noChangeArrowheads="1"/>
          </p:cNvPicPr>
          <p:nvPr/>
        </p:nvPicPr>
        <p:blipFill>
          <a:blip r:embed="rId2"/>
          <a:srcRect/>
          <a:stretch>
            <a:fillRect/>
          </a:stretch>
        </p:blipFill>
        <p:spPr bwMode="auto">
          <a:xfrm>
            <a:off x="4714876" y="2786058"/>
            <a:ext cx="3143272" cy="128588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a:t>Yönerge ve uygulama esasları işleyişi genel akım şeması</a:t>
            </a:r>
          </a:p>
        </p:txBody>
      </p:sp>
      <p:pic>
        <p:nvPicPr>
          <p:cNvPr id="1026" name="Picture 2"/>
          <p:cNvPicPr>
            <a:picLocks noGrp="1" noChangeAspect="1" noChangeArrowheads="1"/>
          </p:cNvPicPr>
          <p:nvPr>
            <p:ph idx="1"/>
          </p:nvPr>
        </p:nvPicPr>
        <p:blipFill>
          <a:blip r:embed="rId2"/>
          <a:srcRect/>
          <a:stretch>
            <a:fillRect/>
          </a:stretch>
        </p:blipFill>
        <p:spPr bwMode="auto">
          <a:xfrm>
            <a:off x="1714480" y="2119313"/>
            <a:ext cx="6000791" cy="3603625"/>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642918"/>
            <a:ext cx="7572428" cy="5429288"/>
          </a:xfrm>
        </p:spPr>
        <p:txBody>
          <a:bodyPr>
            <a:normAutofit fontScale="70000" lnSpcReduction="20000"/>
          </a:bodyPr>
          <a:lstStyle/>
          <a:p>
            <a:r>
              <a:rPr lang="tr-TR" b="1" dirty="0"/>
              <a:t>KİMYASAL ATIKLARI AYRI TOPLAMA KURALLARI</a:t>
            </a:r>
          </a:p>
          <a:p>
            <a:pPr>
              <a:buNone/>
            </a:pPr>
            <a:endParaRPr lang="tr-TR" b="1" dirty="0"/>
          </a:p>
          <a:p>
            <a:r>
              <a:rPr lang="tr-TR" b="1" dirty="0"/>
              <a:t>OKSİTLEYİCİ ATIKLAR</a:t>
            </a:r>
          </a:p>
          <a:p>
            <a:r>
              <a:rPr lang="tr-TR" dirty="0"/>
              <a:t>Diğer maddelerle, özellikle de yanıcı maddelerle temas halinde iken yüksek oranda </a:t>
            </a:r>
            <a:r>
              <a:rPr lang="tr-TR" dirty="0" err="1"/>
              <a:t>egzotermik</a:t>
            </a:r>
            <a:r>
              <a:rPr lang="tr-TR" dirty="0"/>
              <a:t> reaksiyonlar gösteren maddeler ve preparatlar:</a:t>
            </a:r>
          </a:p>
          <a:p>
            <a:r>
              <a:rPr lang="tr-TR" sz="4000" dirty="0"/>
              <a:t>•</a:t>
            </a:r>
            <a:r>
              <a:rPr lang="tr-TR" dirty="0"/>
              <a:t>Peroksitler</a:t>
            </a:r>
          </a:p>
          <a:p>
            <a:r>
              <a:rPr lang="tr-TR" sz="4000" dirty="0"/>
              <a:t>•</a:t>
            </a:r>
            <a:r>
              <a:rPr lang="tr-TR" dirty="0" err="1"/>
              <a:t>Hiperperoksitler</a:t>
            </a:r>
            <a:endParaRPr lang="tr-TR" dirty="0"/>
          </a:p>
          <a:p>
            <a:r>
              <a:rPr lang="tr-TR" sz="4000" dirty="0"/>
              <a:t>•</a:t>
            </a:r>
            <a:r>
              <a:rPr lang="tr-TR" dirty="0" err="1"/>
              <a:t>Peroksi</a:t>
            </a:r>
            <a:r>
              <a:rPr lang="tr-TR" dirty="0"/>
              <a:t> esterler</a:t>
            </a:r>
          </a:p>
          <a:p>
            <a:r>
              <a:rPr lang="tr-TR" dirty="0"/>
              <a:t>Tehlikeli Peroksit Oluşturucu Organik Kimyasallar</a:t>
            </a:r>
          </a:p>
          <a:p>
            <a:r>
              <a:rPr lang="tr-TR" dirty="0"/>
              <a:t>  Aldehit</a:t>
            </a:r>
          </a:p>
          <a:p>
            <a:r>
              <a:rPr lang="tr-TR" dirty="0"/>
              <a:t>•Keton</a:t>
            </a:r>
          </a:p>
          <a:p>
            <a:r>
              <a:rPr lang="tr-TR" dirty="0"/>
              <a:t>•</a:t>
            </a:r>
            <a:r>
              <a:rPr lang="tr-TR" dirty="0" err="1"/>
              <a:t>Alliler</a:t>
            </a:r>
            <a:r>
              <a:rPr lang="tr-TR" dirty="0"/>
              <a:t> yapısında bileşikler</a:t>
            </a:r>
          </a:p>
          <a:p>
            <a:r>
              <a:rPr lang="tr-TR" dirty="0"/>
              <a:t>•Alkali metaller</a:t>
            </a:r>
          </a:p>
          <a:p>
            <a:r>
              <a:rPr lang="tr-TR" dirty="0"/>
              <a:t>•</a:t>
            </a:r>
            <a:r>
              <a:rPr lang="tr-TR" dirty="0" err="1"/>
              <a:t>Vinil</a:t>
            </a:r>
            <a:endParaRPr lang="tr-TR" dirty="0"/>
          </a:p>
          <a:p>
            <a:r>
              <a:rPr lang="tr-TR" dirty="0"/>
              <a:t>•</a:t>
            </a:r>
            <a:r>
              <a:rPr lang="tr-TR" dirty="0" err="1"/>
              <a:t>Benzil</a:t>
            </a:r>
            <a:r>
              <a:rPr lang="tr-TR" dirty="0"/>
              <a:t> </a:t>
            </a:r>
            <a:r>
              <a:rPr lang="tr-TR" dirty="0" err="1"/>
              <a:t>hidrojengibi</a:t>
            </a:r>
            <a:r>
              <a:rPr lang="tr-TR" dirty="0"/>
              <a:t> maddeler</a:t>
            </a:r>
          </a:p>
          <a:p>
            <a:endParaRPr lang="tr-TR" dirty="0"/>
          </a:p>
          <a:p>
            <a:r>
              <a:rPr lang="tr-TR" b="1" i="1" dirty="0"/>
              <a:t>TUTUŞABİLEN VE YÜKSEK ORANDA TUTUŞABİLEN ATIKLARDAN AYRI TOPLAYINIZ</a:t>
            </a:r>
            <a:endParaRPr lang="tr-TR" dirty="0"/>
          </a:p>
          <a:p>
            <a:endParaRPr lang="tr-TR" dirty="0"/>
          </a:p>
        </p:txBody>
      </p:sp>
      <p:pic>
        <p:nvPicPr>
          <p:cNvPr id="79875" name="Picture 3"/>
          <p:cNvPicPr>
            <a:picLocks noChangeAspect="1" noChangeArrowheads="1"/>
          </p:cNvPicPr>
          <p:nvPr/>
        </p:nvPicPr>
        <p:blipFill>
          <a:blip r:embed="rId2"/>
          <a:srcRect/>
          <a:stretch>
            <a:fillRect/>
          </a:stretch>
        </p:blipFill>
        <p:spPr bwMode="auto">
          <a:xfrm>
            <a:off x="6500826" y="2357430"/>
            <a:ext cx="1695450" cy="1857375"/>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642918"/>
            <a:ext cx="7500990" cy="5214974"/>
          </a:xfrm>
        </p:spPr>
        <p:txBody>
          <a:bodyPr>
            <a:normAutofit fontScale="77500" lnSpcReduction="20000"/>
          </a:bodyPr>
          <a:lstStyle/>
          <a:p>
            <a:r>
              <a:rPr lang="tr-TR" b="1" dirty="0"/>
              <a:t>KİMYASAL ATIKLARI AYRI TOPLAMA KURALLARI</a:t>
            </a:r>
          </a:p>
          <a:p>
            <a:pPr>
              <a:buNone/>
            </a:pPr>
            <a:endParaRPr lang="tr-TR" b="1" dirty="0"/>
          </a:p>
          <a:p>
            <a:r>
              <a:rPr lang="tr-TR" b="1" dirty="0"/>
              <a:t>KOROZİF ATIKLAR</a:t>
            </a:r>
          </a:p>
          <a:p>
            <a:r>
              <a:rPr lang="tr-TR" dirty="0"/>
              <a:t>Temas halinde canlı dokuları tahrip eden madde ve preparatlar:</a:t>
            </a:r>
          </a:p>
          <a:p>
            <a:pPr lvl="1"/>
            <a:r>
              <a:rPr lang="tr-TR" sz="4000" dirty="0"/>
              <a:t>•</a:t>
            </a:r>
            <a:r>
              <a:rPr lang="tr-TR" sz="2400" dirty="0" err="1"/>
              <a:t>Sülfirik</a:t>
            </a:r>
            <a:r>
              <a:rPr lang="tr-TR" sz="2400" dirty="0"/>
              <a:t> Asit</a:t>
            </a:r>
          </a:p>
          <a:p>
            <a:pPr lvl="1"/>
            <a:r>
              <a:rPr lang="tr-TR" sz="4000" dirty="0"/>
              <a:t>•</a:t>
            </a:r>
            <a:r>
              <a:rPr lang="tr-TR" sz="2400" dirty="0"/>
              <a:t>Hidroklorik asit</a:t>
            </a:r>
          </a:p>
          <a:p>
            <a:pPr lvl="1"/>
            <a:r>
              <a:rPr lang="tr-TR" sz="4000" dirty="0"/>
              <a:t>•</a:t>
            </a:r>
            <a:r>
              <a:rPr lang="tr-TR" sz="2400" dirty="0"/>
              <a:t>Nitrik asit</a:t>
            </a:r>
          </a:p>
          <a:p>
            <a:pPr lvl="1"/>
            <a:r>
              <a:rPr lang="tr-TR" sz="4000" dirty="0"/>
              <a:t>•</a:t>
            </a:r>
            <a:r>
              <a:rPr lang="tr-TR" sz="2400" dirty="0"/>
              <a:t>Sodyum hidroksit</a:t>
            </a:r>
          </a:p>
          <a:p>
            <a:pPr lvl="1"/>
            <a:r>
              <a:rPr lang="tr-TR" sz="4000" dirty="0"/>
              <a:t>•</a:t>
            </a:r>
            <a:r>
              <a:rPr lang="tr-TR" sz="2400" dirty="0"/>
              <a:t>Sitrik asit</a:t>
            </a:r>
          </a:p>
          <a:p>
            <a:pPr lvl="1"/>
            <a:r>
              <a:rPr lang="tr-TR" sz="4000" dirty="0"/>
              <a:t>•</a:t>
            </a:r>
            <a:r>
              <a:rPr lang="tr-TR" sz="2400" dirty="0"/>
              <a:t>Potasyum hidroksit</a:t>
            </a:r>
          </a:p>
          <a:p>
            <a:pPr lvl="1"/>
            <a:r>
              <a:rPr lang="tr-TR" sz="4000" dirty="0"/>
              <a:t>•</a:t>
            </a:r>
            <a:r>
              <a:rPr lang="tr-TR" sz="2400" dirty="0"/>
              <a:t>Amonyum </a:t>
            </a:r>
            <a:r>
              <a:rPr lang="tr-TR" sz="2400" dirty="0" err="1"/>
              <a:t>hidroksitgibi</a:t>
            </a:r>
            <a:r>
              <a:rPr lang="tr-TR" sz="2400" dirty="0"/>
              <a:t> maddeler.</a:t>
            </a:r>
          </a:p>
          <a:p>
            <a:pPr lvl="1"/>
            <a:endParaRPr lang="tr-TR" sz="2400" dirty="0"/>
          </a:p>
          <a:p>
            <a:r>
              <a:rPr lang="tr-TR" b="1" i="1" dirty="0"/>
              <a:t>BAZLAR VE ORGANİK KİMYASALLARDAN AYRI TOPLAYINIZ</a:t>
            </a:r>
            <a:endParaRPr lang="tr-TR" dirty="0"/>
          </a:p>
        </p:txBody>
      </p:sp>
      <p:pic>
        <p:nvPicPr>
          <p:cNvPr id="80898" name="Picture 2"/>
          <p:cNvPicPr>
            <a:picLocks noChangeAspect="1" noChangeArrowheads="1"/>
          </p:cNvPicPr>
          <p:nvPr/>
        </p:nvPicPr>
        <p:blipFill>
          <a:blip r:embed="rId2"/>
          <a:srcRect/>
          <a:stretch>
            <a:fillRect/>
          </a:stretch>
        </p:blipFill>
        <p:spPr bwMode="auto">
          <a:xfrm>
            <a:off x="5786446" y="2143116"/>
            <a:ext cx="2400300" cy="2333625"/>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642918"/>
            <a:ext cx="7215238" cy="5080151"/>
          </a:xfrm>
        </p:spPr>
        <p:txBody>
          <a:bodyPr>
            <a:normAutofit fontScale="85000" lnSpcReduction="20000"/>
          </a:bodyPr>
          <a:lstStyle/>
          <a:p>
            <a:r>
              <a:rPr lang="tr-TR" b="1" dirty="0"/>
              <a:t>KİMYASAL ATIKLARI AYRI TOPLAMA KURALLARI</a:t>
            </a:r>
          </a:p>
          <a:p>
            <a:pPr>
              <a:buNone/>
            </a:pPr>
            <a:endParaRPr lang="tr-TR" b="1" dirty="0"/>
          </a:p>
          <a:p>
            <a:r>
              <a:rPr lang="tr-TR" b="1" dirty="0"/>
              <a:t>TOKSİK ATIKLAR</a:t>
            </a:r>
          </a:p>
          <a:p>
            <a:pPr algn="just"/>
            <a:r>
              <a:rPr lang="tr-TR" dirty="0"/>
              <a:t>Solunduğunda veya yenildiğinde deriye nüfuz ettiğinde, sağlık yönünden ciddi, akut ve kronik riski oluşturan hatta ölüme neden olan madde ve preparatlar:</a:t>
            </a:r>
          </a:p>
          <a:p>
            <a:pPr lvl="1"/>
            <a:r>
              <a:rPr lang="tr-TR" sz="4000" dirty="0"/>
              <a:t>•</a:t>
            </a:r>
            <a:r>
              <a:rPr lang="tr-TR" sz="2400" dirty="0" err="1"/>
              <a:t>Formaldehid</a:t>
            </a:r>
            <a:endParaRPr lang="tr-TR" sz="2400" dirty="0"/>
          </a:p>
          <a:p>
            <a:pPr lvl="1"/>
            <a:r>
              <a:rPr lang="tr-TR" sz="4000" dirty="0"/>
              <a:t>•</a:t>
            </a:r>
            <a:r>
              <a:rPr lang="tr-TR" sz="2400" dirty="0" err="1"/>
              <a:t>Dimetilaminobenzen</a:t>
            </a:r>
            <a:endParaRPr lang="tr-TR" sz="2400" dirty="0"/>
          </a:p>
          <a:p>
            <a:pPr lvl="1"/>
            <a:r>
              <a:rPr lang="tr-TR" sz="4000" dirty="0"/>
              <a:t>•</a:t>
            </a:r>
            <a:r>
              <a:rPr lang="tr-TR" sz="2400" dirty="0" err="1"/>
              <a:t>Nitrobifenil</a:t>
            </a:r>
            <a:endParaRPr lang="tr-TR" sz="2400" dirty="0"/>
          </a:p>
          <a:p>
            <a:pPr lvl="1"/>
            <a:r>
              <a:rPr lang="tr-TR" sz="4000" dirty="0"/>
              <a:t>•</a:t>
            </a:r>
            <a:r>
              <a:rPr lang="tr-TR" sz="2400" dirty="0"/>
              <a:t>Asbest</a:t>
            </a:r>
          </a:p>
          <a:p>
            <a:pPr lvl="1"/>
            <a:r>
              <a:rPr lang="tr-TR" sz="4000" dirty="0"/>
              <a:t>•</a:t>
            </a:r>
            <a:r>
              <a:rPr lang="tr-TR" sz="2400" dirty="0"/>
              <a:t>Metil </a:t>
            </a:r>
            <a:r>
              <a:rPr lang="tr-TR" sz="2400" dirty="0" err="1"/>
              <a:t>hidrozin</a:t>
            </a:r>
            <a:endParaRPr lang="tr-TR" sz="2400" dirty="0"/>
          </a:p>
          <a:p>
            <a:r>
              <a:rPr lang="tr-TR" sz="4000" dirty="0"/>
              <a:t>•</a:t>
            </a:r>
            <a:r>
              <a:rPr lang="tr-TR" dirty="0"/>
              <a:t>Potasyum </a:t>
            </a:r>
            <a:r>
              <a:rPr lang="tr-TR" dirty="0" err="1"/>
              <a:t>siyanid</a:t>
            </a:r>
            <a:r>
              <a:rPr lang="tr-TR" dirty="0"/>
              <a:t> gibi maddeler.</a:t>
            </a:r>
          </a:p>
        </p:txBody>
      </p:sp>
      <p:pic>
        <p:nvPicPr>
          <p:cNvPr id="81922" name="Picture 2"/>
          <p:cNvPicPr>
            <a:picLocks noChangeAspect="1" noChangeArrowheads="1"/>
          </p:cNvPicPr>
          <p:nvPr/>
        </p:nvPicPr>
        <p:blipFill>
          <a:blip r:embed="rId2"/>
          <a:srcRect/>
          <a:stretch>
            <a:fillRect/>
          </a:stretch>
        </p:blipFill>
        <p:spPr bwMode="auto">
          <a:xfrm>
            <a:off x="6286512" y="3286124"/>
            <a:ext cx="1676400" cy="1628775"/>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785794"/>
            <a:ext cx="7215238" cy="5143536"/>
          </a:xfrm>
        </p:spPr>
        <p:txBody>
          <a:bodyPr>
            <a:normAutofit fontScale="70000" lnSpcReduction="20000"/>
          </a:bodyPr>
          <a:lstStyle/>
          <a:p>
            <a:endParaRPr lang="tr-TR" dirty="0"/>
          </a:p>
          <a:p>
            <a:r>
              <a:rPr lang="tr-TR" b="1" dirty="0"/>
              <a:t>KİMYASAL ATIKLARI AYRI TOPLAMA KURALLARI</a:t>
            </a:r>
          </a:p>
          <a:p>
            <a:pPr>
              <a:buNone/>
            </a:pPr>
            <a:endParaRPr lang="tr-TR" b="1" dirty="0"/>
          </a:p>
          <a:p>
            <a:r>
              <a:rPr lang="tr-TR" b="1" dirty="0"/>
              <a:t>MUTAJEN ATIKLAR</a:t>
            </a:r>
          </a:p>
          <a:p>
            <a:pPr algn="just"/>
            <a:r>
              <a:rPr lang="tr-TR" dirty="0"/>
              <a:t>Solunduğunda, yendiğinde veya deriye nüfuz ettiğinde, kalıtsal genetik bozukluklara yol açan veya yol açma riskini artıran madde ve preparatlar:</a:t>
            </a:r>
          </a:p>
          <a:p>
            <a:pPr lvl="1"/>
            <a:r>
              <a:rPr lang="tr-TR" sz="4000" dirty="0"/>
              <a:t>•</a:t>
            </a:r>
            <a:r>
              <a:rPr lang="tr-TR" sz="2400" dirty="0" err="1"/>
              <a:t>Etidium</a:t>
            </a:r>
            <a:r>
              <a:rPr lang="tr-TR" sz="2400" dirty="0"/>
              <a:t> bromür</a:t>
            </a:r>
          </a:p>
          <a:p>
            <a:pPr lvl="1"/>
            <a:r>
              <a:rPr lang="tr-TR" sz="4000" dirty="0"/>
              <a:t>•</a:t>
            </a:r>
            <a:r>
              <a:rPr lang="tr-TR" sz="2400" dirty="0"/>
              <a:t>Formol</a:t>
            </a:r>
          </a:p>
          <a:p>
            <a:pPr lvl="1"/>
            <a:r>
              <a:rPr lang="tr-TR" sz="4000" dirty="0"/>
              <a:t>•</a:t>
            </a:r>
            <a:r>
              <a:rPr lang="tr-TR" sz="2400" dirty="0"/>
              <a:t>Bazik </a:t>
            </a:r>
            <a:r>
              <a:rPr lang="tr-TR" sz="2400" dirty="0" err="1"/>
              <a:t>fucsin</a:t>
            </a:r>
            <a:endParaRPr lang="tr-TR" sz="2400" dirty="0"/>
          </a:p>
          <a:p>
            <a:pPr lvl="1"/>
            <a:r>
              <a:rPr lang="tr-TR" sz="4000" dirty="0"/>
              <a:t>•</a:t>
            </a:r>
            <a:r>
              <a:rPr lang="tr-TR" sz="2400" dirty="0"/>
              <a:t>EDTA</a:t>
            </a:r>
          </a:p>
          <a:p>
            <a:pPr lvl="1"/>
            <a:r>
              <a:rPr lang="tr-TR" sz="4000" dirty="0"/>
              <a:t>•</a:t>
            </a:r>
            <a:r>
              <a:rPr lang="tr-TR" sz="2400" dirty="0"/>
              <a:t>FCF</a:t>
            </a:r>
          </a:p>
          <a:p>
            <a:pPr lvl="1"/>
            <a:r>
              <a:rPr lang="tr-TR" sz="4000" dirty="0"/>
              <a:t>•</a:t>
            </a:r>
            <a:r>
              <a:rPr lang="tr-TR" sz="2400" dirty="0" err="1"/>
              <a:t>Gimza</a:t>
            </a:r>
            <a:endParaRPr lang="tr-TR" sz="2400" dirty="0"/>
          </a:p>
          <a:p>
            <a:pPr lvl="1"/>
            <a:r>
              <a:rPr lang="tr-TR" sz="4000" dirty="0"/>
              <a:t>•</a:t>
            </a:r>
            <a:r>
              <a:rPr lang="tr-TR" sz="2400" dirty="0"/>
              <a:t>Potasyum </a:t>
            </a:r>
            <a:r>
              <a:rPr lang="tr-TR" sz="2400" dirty="0" err="1"/>
              <a:t>dikromat</a:t>
            </a:r>
            <a:endParaRPr lang="tr-TR" sz="2400" dirty="0"/>
          </a:p>
          <a:p>
            <a:r>
              <a:rPr lang="tr-TR" sz="4000" dirty="0"/>
              <a:t>•</a:t>
            </a:r>
            <a:r>
              <a:rPr lang="tr-TR" dirty="0" err="1"/>
              <a:t>Hematoksilen</a:t>
            </a:r>
            <a:r>
              <a:rPr lang="tr-TR" dirty="0"/>
              <a:t> gibi maddeler.</a:t>
            </a:r>
          </a:p>
        </p:txBody>
      </p:sp>
      <p:pic>
        <p:nvPicPr>
          <p:cNvPr id="91138" name="Picture 2"/>
          <p:cNvPicPr>
            <a:picLocks noChangeAspect="1" noChangeArrowheads="1"/>
          </p:cNvPicPr>
          <p:nvPr/>
        </p:nvPicPr>
        <p:blipFill>
          <a:blip r:embed="rId2"/>
          <a:srcRect/>
          <a:stretch>
            <a:fillRect/>
          </a:stretch>
        </p:blipFill>
        <p:spPr bwMode="auto">
          <a:xfrm>
            <a:off x="5643570" y="3500438"/>
            <a:ext cx="1695450" cy="158115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857232"/>
            <a:ext cx="7429552" cy="4865837"/>
          </a:xfrm>
        </p:spPr>
        <p:txBody>
          <a:bodyPr>
            <a:normAutofit fontScale="92500" lnSpcReduction="10000"/>
          </a:bodyPr>
          <a:lstStyle/>
          <a:p>
            <a:r>
              <a:rPr lang="tr-TR" b="1" dirty="0"/>
              <a:t>KİMYASAL ATIKLARI AYRI TOPLAMA KURALLARI</a:t>
            </a:r>
          </a:p>
          <a:p>
            <a:pPr>
              <a:buNone/>
            </a:pPr>
            <a:endParaRPr lang="tr-TR" b="1" dirty="0"/>
          </a:p>
          <a:p>
            <a:r>
              <a:rPr lang="tr-TR" b="1" dirty="0"/>
              <a:t>KANSEROJEN ATIKLAR</a:t>
            </a:r>
          </a:p>
          <a:p>
            <a:pPr algn="just"/>
            <a:r>
              <a:rPr lang="tr-TR" dirty="0"/>
              <a:t>Solunduğunda veya yenildiğinde ya da deriye nüfuz ettiğinde, kansere yol açan veya etkisinin artmasına neden olan madde ve preparatlar:</a:t>
            </a:r>
          </a:p>
          <a:p>
            <a:pPr lvl="1"/>
            <a:r>
              <a:rPr lang="tr-TR" sz="4000" dirty="0"/>
              <a:t>•</a:t>
            </a:r>
            <a:r>
              <a:rPr lang="tr-TR" sz="2400" dirty="0"/>
              <a:t>Benzen</a:t>
            </a:r>
          </a:p>
          <a:p>
            <a:pPr lvl="1"/>
            <a:r>
              <a:rPr lang="tr-TR" sz="4000" dirty="0"/>
              <a:t>•</a:t>
            </a:r>
            <a:r>
              <a:rPr lang="tr-TR" sz="2400" dirty="0"/>
              <a:t>Arsenik</a:t>
            </a:r>
          </a:p>
          <a:p>
            <a:pPr lvl="1"/>
            <a:r>
              <a:rPr lang="tr-TR" sz="4000" dirty="0"/>
              <a:t>•</a:t>
            </a:r>
            <a:r>
              <a:rPr lang="tr-TR" sz="2400" dirty="0" err="1"/>
              <a:t>Formaldehid</a:t>
            </a:r>
            <a:endParaRPr lang="tr-TR" sz="2400" dirty="0"/>
          </a:p>
          <a:p>
            <a:r>
              <a:rPr lang="tr-TR" sz="4000" dirty="0"/>
              <a:t>•</a:t>
            </a:r>
            <a:r>
              <a:rPr lang="tr-TR" dirty="0" err="1"/>
              <a:t>Vinil</a:t>
            </a:r>
            <a:r>
              <a:rPr lang="tr-TR" dirty="0"/>
              <a:t> Klorür gibi maddeler</a:t>
            </a:r>
          </a:p>
        </p:txBody>
      </p:sp>
      <p:pic>
        <p:nvPicPr>
          <p:cNvPr id="82947" name="Picture 3"/>
          <p:cNvPicPr>
            <a:picLocks noChangeAspect="1" noChangeArrowheads="1"/>
          </p:cNvPicPr>
          <p:nvPr/>
        </p:nvPicPr>
        <p:blipFill>
          <a:blip r:embed="rId2"/>
          <a:srcRect/>
          <a:stretch>
            <a:fillRect/>
          </a:stretch>
        </p:blipFill>
        <p:spPr bwMode="auto">
          <a:xfrm>
            <a:off x="5929322" y="3143248"/>
            <a:ext cx="1685925" cy="1609725"/>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28662" y="714356"/>
            <a:ext cx="7358114" cy="5357850"/>
          </a:xfrm>
        </p:spPr>
        <p:txBody>
          <a:bodyPr>
            <a:normAutofit fontScale="92500" lnSpcReduction="10000"/>
          </a:bodyPr>
          <a:lstStyle/>
          <a:p>
            <a:r>
              <a:rPr lang="tr-TR" b="1" dirty="0"/>
              <a:t>KİMYASAL ATIKLARI AYRI TOPLAMA KURALLARI</a:t>
            </a:r>
          </a:p>
          <a:p>
            <a:pPr>
              <a:buNone/>
            </a:pPr>
            <a:endParaRPr lang="tr-TR" b="1" dirty="0"/>
          </a:p>
          <a:p>
            <a:r>
              <a:rPr lang="tr-TR" b="1" dirty="0"/>
              <a:t>TERATOJEN ATIKLAR</a:t>
            </a:r>
          </a:p>
          <a:p>
            <a:pPr algn="just"/>
            <a:r>
              <a:rPr lang="tr-TR" dirty="0"/>
              <a:t>Solunduğunda, yendiğinde veya deriye nüfus ettiğinde, doğuştan gelen kalıtımsal olmayan sakatlıklara yol açan veya yol açma riskini artıran</a:t>
            </a:r>
          </a:p>
          <a:p>
            <a:pPr lvl="1"/>
            <a:r>
              <a:rPr lang="tr-TR" sz="4000" dirty="0"/>
              <a:t>•</a:t>
            </a:r>
            <a:r>
              <a:rPr lang="tr-TR" sz="2400" dirty="0"/>
              <a:t>Kurşun</a:t>
            </a:r>
          </a:p>
          <a:p>
            <a:pPr lvl="1"/>
            <a:r>
              <a:rPr lang="tr-TR" sz="4000" dirty="0"/>
              <a:t>•</a:t>
            </a:r>
            <a:r>
              <a:rPr lang="tr-TR" sz="2400" dirty="0"/>
              <a:t>Etilen Oksit</a:t>
            </a:r>
          </a:p>
          <a:p>
            <a:pPr lvl="1"/>
            <a:r>
              <a:rPr lang="tr-TR" sz="4000" dirty="0"/>
              <a:t>•</a:t>
            </a:r>
            <a:r>
              <a:rPr lang="tr-TR" sz="2400" dirty="0" err="1"/>
              <a:t>Dipromokloropropan</a:t>
            </a:r>
            <a:endParaRPr lang="tr-TR" sz="2400" dirty="0"/>
          </a:p>
          <a:p>
            <a:pPr lvl="1"/>
            <a:r>
              <a:rPr lang="tr-TR" sz="4000" dirty="0"/>
              <a:t>•</a:t>
            </a:r>
            <a:r>
              <a:rPr lang="tr-TR" sz="2400" dirty="0" err="1"/>
              <a:t>Formaldehid</a:t>
            </a:r>
            <a:endParaRPr lang="tr-TR" sz="2400" dirty="0"/>
          </a:p>
          <a:p>
            <a:r>
              <a:rPr lang="tr-TR" sz="4000" dirty="0"/>
              <a:t>•</a:t>
            </a:r>
            <a:r>
              <a:rPr lang="tr-TR" dirty="0"/>
              <a:t>Etilen </a:t>
            </a:r>
            <a:r>
              <a:rPr lang="tr-TR" dirty="0" err="1"/>
              <a:t>dibromür</a:t>
            </a:r>
            <a:r>
              <a:rPr lang="tr-TR" dirty="0"/>
              <a:t> gibi maddeler.</a:t>
            </a:r>
          </a:p>
        </p:txBody>
      </p:sp>
      <p:pic>
        <p:nvPicPr>
          <p:cNvPr id="90114" name="Picture 2"/>
          <p:cNvPicPr>
            <a:picLocks noChangeAspect="1" noChangeArrowheads="1"/>
          </p:cNvPicPr>
          <p:nvPr/>
        </p:nvPicPr>
        <p:blipFill>
          <a:blip r:embed="rId2"/>
          <a:srcRect/>
          <a:stretch>
            <a:fillRect/>
          </a:stretch>
        </p:blipFill>
        <p:spPr bwMode="auto">
          <a:xfrm>
            <a:off x="5357818" y="3071810"/>
            <a:ext cx="2514600" cy="2352675"/>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2285991"/>
            <a:ext cx="7358114" cy="3437077"/>
          </a:xfrm>
        </p:spPr>
        <p:txBody>
          <a:bodyPr>
            <a:normAutofit fontScale="92500" lnSpcReduction="20000"/>
          </a:bodyPr>
          <a:lstStyle/>
          <a:p>
            <a:endParaRPr lang="tr-TR" dirty="0"/>
          </a:p>
          <a:p>
            <a:r>
              <a:rPr lang="tr-TR" b="1" dirty="0"/>
              <a:t>KİMYASAL ATIKLARI AYRI TOPLAMA KURALLARI</a:t>
            </a:r>
          </a:p>
          <a:p>
            <a:pPr>
              <a:buNone/>
            </a:pPr>
            <a:endParaRPr lang="tr-TR" b="1" dirty="0"/>
          </a:p>
          <a:p>
            <a:r>
              <a:rPr lang="tr-TR" b="1" dirty="0"/>
              <a:t>EKOTOKSİK ATIKLAR</a:t>
            </a:r>
          </a:p>
          <a:p>
            <a:pPr algn="just"/>
            <a:r>
              <a:rPr lang="tr-TR" dirty="0"/>
              <a:t>Çevrenin bir veya daha fazla kesimi üzerinde ani veya gecikmeli zararlı etkiler gösteren veya gösterme riski taşıyan madde ve preparatlar:</a:t>
            </a:r>
          </a:p>
          <a:p>
            <a:pPr lvl="1"/>
            <a:r>
              <a:rPr lang="tr-TR" sz="4000" dirty="0"/>
              <a:t>•</a:t>
            </a:r>
            <a:r>
              <a:rPr lang="tr-TR" sz="2400" dirty="0" err="1"/>
              <a:t>Nessler</a:t>
            </a:r>
            <a:r>
              <a:rPr lang="tr-TR" sz="2400" dirty="0"/>
              <a:t> Reaktifi</a:t>
            </a:r>
          </a:p>
          <a:p>
            <a:r>
              <a:rPr lang="tr-TR" sz="4000" dirty="0"/>
              <a:t>•</a:t>
            </a:r>
            <a:r>
              <a:rPr lang="tr-TR" dirty="0"/>
              <a:t>Potasyum gümüş siyanür gibi maddeler.</a:t>
            </a:r>
          </a:p>
        </p:txBody>
      </p:sp>
      <p:pic>
        <p:nvPicPr>
          <p:cNvPr id="89090" name="Picture 2"/>
          <p:cNvPicPr>
            <a:picLocks noChangeAspect="1" noChangeArrowheads="1"/>
          </p:cNvPicPr>
          <p:nvPr/>
        </p:nvPicPr>
        <p:blipFill>
          <a:blip r:embed="rId2"/>
          <a:srcRect/>
          <a:stretch>
            <a:fillRect/>
          </a:stretch>
        </p:blipFill>
        <p:spPr bwMode="auto">
          <a:xfrm>
            <a:off x="6072198" y="642918"/>
            <a:ext cx="1724025" cy="1666875"/>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642918"/>
            <a:ext cx="7215238" cy="2452751"/>
          </a:xfrm>
        </p:spPr>
        <p:txBody>
          <a:bodyPr>
            <a:normAutofit/>
          </a:bodyPr>
          <a:lstStyle/>
          <a:p>
            <a:endParaRPr lang="tr-TR" dirty="0"/>
          </a:p>
          <a:p>
            <a:r>
              <a:rPr lang="tr-TR" b="1" dirty="0"/>
              <a:t>GEÇİMSİZ TEHLİKELİ ATIKLAR</a:t>
            </a:r>
          </a:p>
          <a:p>
            <a:r>
              <a:rPr lang="tr-TR" dirty="0"/>
              <a:t>Geçimsiz tehlikeli atıklar (bir arada depolandığında tehlikeli reaksiyonlara sebep veren) bir arada aynı kapta depolanmamalıdır.</a:t>
            </a:r>
          </a:p>
        </p:txBody>
      </p:sp>
      <p:pic>
        <p:nvPicPr>
          <p:cNvPr id="88066" name="Picture 2"/>
          <p:cNvPicPr>
            <a:picLocks noChangeAspect="1" noChangeArrowheads="1"/>
          </p:cNvPicPr>
          <p:nvPr/>
        </p:nvPicPr>
        <p:blipFill>
          <a:blip r:embed="rId2"/>
          <a:srcRect/>
          <a:stretch>
            <a:fillRect/>
          </a:stretch>
        </p:blipFill>
        <p:spPr bwMode="auto">
          <a:xfrm>
            <a:off x="1928794" y="3571876"/>
            <a:ext cx="5072098" cy="2609846"/>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817583"/>
            <a:ext cx="6965245" cy="754030"/>
          </a:xfrm>
        </p:spPr>
        <p:txBody>
          <a:bodyPr>
            <a:normAutofit/>
          </a:bodyPr>
          <a:lstStyle/>
          <a:p>
            <a:r>
              <a:rPr lang="tr-TR" sz="2800" b="1" dirty="0">
                <a:solidFill>
                  <a:srgbClr val="C00000"/>
                </a:solidFill>
              </a:rPr>
              <a:t>KİMYASAL DEPOLAMA TABLOSU</a:t>
            </a:r>
            <a:endParaRPr lang="tr-TR" sz="2800" dirty="0">
              <a:solidFill>
                <a:srgbClr val="C00000"/>
              </a:solidFill>
            </a:endParaRPr>
          </a:p>
        </p:txBody>
      </p:sp>
      <p:pic>
        <p:nvPicPr>
          <p:cNvPr id="83970" name="Picture 2"/>
          <p:cNvPicPr>
            <a:picLocks noGrp="1" noChangeAspect="1" noChangeArrowheads="1"/>
          </p:cNvPicPr>
          <p:nvPr>
            <p:ph idx="1"/>
          </p:nvPr>
        </p:nvPicPr>
        <p:blipFill>
          <a:blip r:embed="rId2"/>
          <a:srcRect/>
          <a:stretch>
            <a:fillRect/>
          </a:stretch>
        </p:blipFill>
        <p:spPr bwMode="auto">
          <a:xfrm>
            <a:off x="1000100" y="1643050"/>
            <a:ext cx="7358113" cy="4429155"/>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Grp="1" noChangeAspect="1" noChangeArrowheads="1"/>
          </p:cNvPicPr>
          <p:nvPr>
            <p:ph idx="1"/>
          </p:nvPr>
        </p:nvPicPr>
        <p:blipFill>
          <a:blip r:embed="rId2"/>
          <a:srcRect/>
          <a:stretch>
            <a:fillRect/>
          </a:stretch>
        </p:blipFill>
        <p:spPr bwMode="auto">
          <a:xfrm>
            <a:off x="5357818" y="2714620"/>
            <a:ext cx="2967141" cy="3603625"/>
          </a:xfrm>
          <a:prstGeom prst="rect">
            <a:avLst/>
          </a:prstGeom>
          <a:noFill/>
          <a:ln w="9525">
            <a:noFill/>
            <a:miter lim="800000"/>
            <a:headEnd/>
            <a:tailEnd/>
          </a:ln>
          <a:effectLst/>
        </p:spPr>
      </p:pic>
      <p:sp>
        <p:nvSpPr>
          <p:cNvPr id="5" name="4 Dikdörtgen"/>
          <p:cNvSpPr/>
          <p:nvPr/>
        </p:nvSpPr>
        <p:spPr>
          <a:xfrm>
            <a:off x="1000100" y="714356"/>
            <a:ext cx="7286676" cy="1754326"/>
          </a:xfrm>
          <a:prstGeom prst="rect">
            <a:avLst/>
          </a:prstGeom>
        </p:spPr>
        <p:txBody>
          <a:bodyPr wrap="square">
            <a:spAutoFit/>
          </a:bodyPr>
          <a:lstStyle/>
          <a:p>
            <a:endParaRPr lang="tr-TR" dirty="0"/>
          </a:p>
          <a:p>
            <a:r>
              <a:rPr lang="tr-TR" b="1" dirty="0"/>
              <a:t>TEHLİKELİ  ATIKLARIN  ETİKETLENMESİ</a:t>
            </a:r>
          </a:p>
          <a:p>
            <a:endParaRPr lang="tr-TR" b="1" dirty="0"/>
          </a:p>
          <a:p>
            <a:r>
              <a:rPr lang="tr-TR" dirty="0"/>
              <a:t>Tehlikeli kimyasal kapların üzerinde ayrıca atığın‘‘Atık Yönetim Yönetmeliğinde’’ verilen atık kodunun, atık oluşum tarihinin ve kimyasal ile ilgili diğer bilgilerin bulunduğu bir etiket bulundurulmalıdır.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817583"/>
            <a:ext cx="6965245" cy="611153"/>
          </a:xfrm>
        </p:spPr>
        <p:txBody>
          <a:bodyPr>
            <a:normAutofit fontScale="90000"/>
          </a:bodyPr>
          <a:lstStyle/>
          <a:p>
            <a:r>
              <a:rPr lang="tr-TR" dirty="0">
                <a:solidFill>
                  <a:srgbClr val="C00000"/>
                </a:solidFill>
              </a:rPr>
              <a:t>Tanımlar</a:t>
            </a:r>
          </a:p>
        </p:txBody>
      </p:sp>
      <p:sp>
        <p:nvSpPr>
          <p:cNvPr id="3" name="2 İçerik Yer Tutucusu"/>
          <p:cNvSpPr>
            <a:spLocks noGrp="1"/>
          </p:cNvSpPr>
          <p:nvPr>
            <p:ph idx="1"/>
          </p:nvPr>
        </p:nvSpPr>
        <p:spPr>
          <a:xfrm>
            <a:off x="827584" y="1285860"/>
            <a:ext cx="7488832" cy="4643470"/>
          </a:xfrm>
        </p:spPr>
        <p:txBody>
          <a:bodyPr>
            <a:normAutofit fontScale="85000" lnSpcReduction="20000"/>
          </a:bodyPr>
          <a:lstStyle/>
          <a:p>
            <a:pPr algn="just"/>
            <a:endParaRPr lang="tr-TR" dirty="0"/>
          </a:p>
          <a:p>
            <a:pPr algn="just">
              <a:buNone/>
            </a:pPr>
            <a:r>
              <a:rPr lang="tr-TR" b="1" dirty="0"/>
              <a:t>    Atık </a:t>
            </a:r>
          </a:p>
          <a:p>
            <a:pPr algn="just"/>
            <a:r>
              <a:rPr lang="tr-TR" dirty="0"/>
              <a:t>Herhangi bir faaliyet sonucunda oluşan, çevreye atılan veya bırakılan herhangi bir maddedir.</a:t>
            </a:r>
          </a:p>
          <a:p>
            <a:pPr algn="just"/>
            <a:r>
              <a:rPr lang="tr-TR" b="1" dirty="0"/>
              <a:t>Tehlikeli Atık </a:t>
            </a:r>
          </a:p>
          <a:p>
            <a:pPr algn="just"/>
            <a:r>
              <a:rPr lang="tr-TR" dirty="0"/>
              <a:t>Düşük dozlarda bile insanlar ve hayvanlar için öldürücü, insan ve diğer canlılar için zehirli (</a:t>
            </a:r>
            <a:r>
              <a:rPr lang="tr-TR" dirty="0" err="1"/>
              <a:t>toksik</a:t>
            </a:r>
            <a:r>
              <a:rPr lang="tr-TR" dirty="0"/>
              <a:t>), kanser yapıcı (kanserojen), gen bozucu (</a:t>
            </a:r>
            <a:r>
              <a:rPr lang="tr-TR" dirty="0" err="1"/>
              <a:t>mutajen</a:t>
            </a:r>
            <a:r>
              <a:rPr lang="tr-TR" dirty="0"/>
              <a:t>) ve üreme için zehirli (</a:t>
            </a:r>
            <a:r>
              <a:rPr lang="tr-TR" dirty="0" err="1"/>
              <a:t>teratojen</a:t>
            </a:r>
            <a:r>
              <a:rPr lang="tr-TR" dirty="0"/>
              <a:t>) etkiye sahip, düşük sıcaklıklarda alevlenebilme özelliği olan, patlayıcı, aşındırıcı (</a:t>
            </a:r>
            <a:r>
              <a:rPr lang="tr-TR" dirty="0" err="1"/>
              <a:t>korozif</a:t>
            </a:r>
            <a:r>
              <a:rPr lang="tr-TR" dirty="0"/>
              <a:t>) ve kimyasal olarak etkin (reaktif) maddelerdir.</a:t>
            </a:r>
          </a:p>
          <a:p>
            <a:pPr marL="0" indent="0" algn="just">
              <a:buNone/>
            </a:pPr>
            <a:r>
              <a:rPr lang="tr-TR" b="1" dirty="0">
                <a:solidFill>
                  <a:srgbClr val="FF0000"/>
                </a:solidFill>
              </a:rPr>
              <a:t>     Atık Yönetimi </a:t>
            </a:r>
          </a:p>
          <a:p>
            <a:pPr algn="just"/>
            <a:r>
              <a:rPr lang="tr-TR" dirty="0"/>
              <a:t>Atığın oluşumunun önlenmesi, kaynağında azaltılması, yeniden kullanılması, özelliğine ve türüne göre ayrılması, biriktirilmesi, toplanması, geçici depolanması, taşınması, ara depolanması, geri dönüşümü, enerji geri kazanımı dâhil geri kazanılması, </a:t>
            </a:r>
            <a:r>
              <a:rPr lang="tr-TR" dirty="0" err="1"/>
              <a:t>bertarafı</a:t>
            </a:r>
            <a:r>
              <a:rPr lang="tr-TR" dirty="0"/>
              <a:t>, bertaraf işlemleri sonrası izlenmesi, kontrolü ve denetimi faaliyetlerini kapsar.</a:t>
            </a:r>
          </a:p>
          <a:p>
            <a:pPr algn="just"/>
            <a:endParaRPr lang="tr-T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Grp="1" noChangeAspect="1" noChangeArrowheads="1"/>
          </p:cNvPicPr>
          <p:nvPr>
            <p:ph idx="1"/>
          </p:nvPr>
        </p:nvPicPr>
        <p:blipFill>
          <a:blip r:embed="rId2"/>
          <a:srcRect/>
          <a:stretch>
            <a:fillRect/>
          </a:stretch>
        </p:blipFill>
        <p:spPr bwMode="auto">
          <a:xfrm>
            <a:off x="1357290" y="3643314"/>
            <a:ext cx="2809875" cy="2476500"/>
          </a:xfrm>
          <a:prstGeom prst="rect">
            <a:avLst/>
          </a:prstGeom>
          <a:noFill/>
          <a:ln w="9525">
            <a:noFill/>
            <a:miter lim="800000"/>
            <a:headEnd/>
            <a:tailEnd/>
          </a:ln>
          <a:effectLst/>
        </p:spPr>
      </p:pic>
      <p:pic>
        <p:nvPicPr>
          <p:cNvPr id="86019" name="Picture 3"/>
          <p:cNvPicPr>
            <a:picLocks noChangeAspect="1" noChangeArrowheads="1"/>
          </p:cNvPicPr>
          <p:nvPr/>
        </p:nvPicPr>
        <p:blipFill>
          <a:blip r:embed="rId3"/>
          <a:srcRect/>
          <a:stretch>
            <a:fillRect/>
          </a:stretch>
        </p:blipFill>
        <p:spPr bwMode="auto">
          <a:xfrm>
            <a:off x="5000628" y="3643314"/>
            <a:ext cx="2276475" cy="2447925"/>
          </a:xfrm>
          <a:prstGeom prst="rect">
            <a:avLst/>
          </a:prstGeom>
          <a:noFill/>
          <a:ln w="9525">
            <a:noFill/>
            <a:miter lim="800000"/>
            <a:headEnd/>
            <a:tailEnd/>
          </a:ln>
          <a:effectLst/>
        </p:spPr>
      </p:pic>
      <p:sp>
        <p:nvSpPr>
          <p:cNvPr id="6" name="5 Dikdörtgen"/>
          <p:cNvSpPr/>
          <p:nvPr/>
        </p:nvSpPr>
        <p:spPr>
          <a:xfrm>
            <a:off x="857224" y="714356"/>
            <a:ext cx="7358114" cy="2308324"/>
          </a:xfrm>
          <a:prstGeom prst="rect">
            <a:avLst/>
          </a:prstGeom>
        </p:spPr>
        <p:txBody>
          <a:bodyPr wrap="square">
            <a:spAutoFit/>
          </a:bodyPr>
          <a:lstStyle/>
          <a:p>
            <a:r>
              <a:rPr lang="tr-TR" dirty="0"/>
              <a:t>•Tıbbi atıklar ve diğer biyoloji kökenli atıkların taşındığı ve depolandığı her yerde ( kırmızı torba, geçici depo sahası v.b.)</a:t>
            </a:r>
            <a:r>
              <a:rPr lang="tr-TR" b="1" dirty="0"/>
              <a:t>“Uluslararası </a:t>
            </a:r>
            <a:r>
              <a:rPr lang="tr-TR" b="1" dirty="0" err="1"/>
              <a:t>Biyotehlike”amblemi</a:t>
            </a:r>
            <a:r>
              <a:rPr lang="tr-TR" b="1" dirty="0"/>
              <a:t> ile “Dikkat! Tıbbi </a:t>
            </a:r>
            <a:r>
              <a:rPr lang="tr-TR" b="1" dirty="0" err="1"/>
              <a:t>Atık”ifadesi</a:t>
            </a:r>
            <a:r>
              <a:rPr lang="tr-TR" b="1" dirty="0"/>
              <a:t>,</a:t>
            </a:r>
          </a:p>
          <a:p>
            <a:r>
              <a:rPr lang="tr-TR" dirty="0"/>
              <a:t>•Radyoaktif atıklar için de </a:t>
            </a:r>
            <a:r>
              <a:rPr lang="tr-TR" b="1" dirty="0"/>
              <a:t>“Uluslararası Radyoaktif </a:t>
            </a:r>
            <a:r>
              <a:rPr lang="tr-TR" b="1" dirty="0" err="1"/>
              <a:t>Tehlike”amblemi</a:t>
            </a:r>
            <a:r>
              <a:rPr lang="tr-TR" b="1" dirty="0"/>
              <a:t> “Dikkat! Radyoaktif </a:t>
            </a:r>
            <a:r>
              <a:rPr lang="tr-TR" b="1" dirty="0" err="1"/>
              <a:t>Atık”ifadesi</a:t>
            </a:r>
            <a:r>
              <a:rPr lang="tr-TR" b="1" dirty="0"/>
              <a:t>,</a:t>
            </a:r>
          </a:p>
          <a:p>
            <a:r>
              <a:rPr lang="tr-TR" dirty="0"/>
              <a:t>•Tehlikeli kimyasal ve atıkların depolandığı </a:t>
            </a:r>
            <a:r>
              <a:rPr lang="tr-TR" dirty="0" err="1"/>
              <a:t>konteynerler</a:t>
            </a:r>
            <a:r>
              <a:rPr lang="tr-TR" dirty="0"/>
              <a:t> üzerine </a:t>
            </a:r>
            <a:r>
              <a:rPr lang="tr-TR" b="1" dirty="0"/>
              <a:t>“Uluslararası Tehlikeli Atık </a:t>
            </a:r>
            <a:r>
              <a:rPr lang="tr-TR" b="1" dirty="0" err="1"/>
              <a:t>Amblemi”ve</a:t>
            </a:r>
            <a:r>
              <a:rPr lang="tr-TR" b="1" dirty="0"/>
              <a:t>“Dikkat! Tehlikeli </a:t>
            </a:r>
            <a:r>
              <a:rPr lang="tr-TR" b="1" dirty="0" err="1"/>
              <a:t>Atık”ifadesi</a:t>
            </a:r>
            <a:r>
              <a:rPr lang="tr-TR" b="1" dirty="0"/>
              <a:t> bulundurulmalıdır.</a:t>
            </a:r>
            <a:endParaRPr lang="tr-T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928670"/>
            <a:ext cx="7358114" cy="4794399"/>
          </a:xfrm>
        </p:spPr>
        <p:txBody>
          <a:bodyPr>
            <a:normAutofit/>
          </a:bodyPr>
          <a:lstStyle/>
          <a:p>
            <a:r>
              <a:rPr lang="es-ES" b="1" dirty="0"/>
              <a:t>ULUSAL ATIK TAŞIMA FORMU DOLDURULMASI VE TAKİBİ</a:t>
            </a:r>
          </a:p>
          <a:p>
            <a:r>
              <a:rPr lang="tr-TR" dirty="0"/>
              <a:t>•Atık üreticileri söz konusu tehlikeli atığa ait</a:t>
            </a:r>
          </a:p>
          <a:p>
            <a:r>
              <a:rPr lang="tr-TR" b="1" dirty="0"/>
              <a:t>“Ulusal Atık Taşıma” formunu</a:t>
            </a:r>
          </a:p>
          <a:p>
            <a:r>
              <a:rPr lang="tr-TR" dirty="0"/>
              <a:t>Doldurmak ve ilgili birim koordinatörüne teslim etmek ile sorumludur.</a:t>
            </a:r>
          </a:p>
          <a:p>
            <a:r>
              <a:rPr lang="tr-TR" dirty="0"/>
              <a:t>•Birim atık sorumluları atık beyan ve bertaraf formunu 3 yıl saklamak ve düzenli olarak U-TAGTİS yetkilisine teslim etmek ile sorumludur.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Grp="1" noChangeAspect="1" noChangeArrowheads="1"/>
          </p:cNvPicPr>
          <p:nvPr>
            <p:ph idx="1"/>
          </p:nvPr>
        </p:nvPicPr>
        <p:blipFill>
          <a:blip r:embed="rId2"/>
          <a:srcRect/>
          <a:stretch>
            <a:fillRect/>
          </a:stretch>
        </p:blipFill>
        <p:spPr bwMode="auto">
          <a:xfrm>
            <a:off x="5143504" y="3143248"/>
            <a:ext cx="3267072" cy="1971671"/>
          </a:xfrm>
          <a:prstGeom prst="rect">
            <a:avLst/>
          </a:prstGeom>
          <a:noFill/>
          <a:ln w="9525">
            <a:noFill/>
            <a:miter lim="800000"/>
            <a:headEnd/>
            <a:tailEnd/>
          </a:ln>
          <a:effectLst/>
        </p:spPr>
      </p:pic>
      <p:pic>
        <p:nvPicPr>
          <p:cNvPr id="87043" name="Picture 3"/>
          <p:cNvPicPr>
            <a:picLocks noChangeAspect="1" noChangeArrowheads="1"/>
          </p:cNvPicPr>
          <p:nvPr/>
        </p:nvPicPr>
        <p:blipFill>
          <a:blip r:embed="rId3"/>
          <a:srcRect/>
          <a:stretch>
            <a:fillRect/>
          </a:stretch>
        </p:blipFill>
        <p:spPr bwMode="auto">
          <a:xfrm>
            <a:off x="5715008" y="714356"/>
            <a:ext cx="2505074" cy="1928826"/>
          </a:xfrm>
          <a:prstGeom prst="rect">
            <a:avLst/>
          </a:prstGeom>
          <a:noFill/>
          <a:ln w="9525">
            <a:noFill/>
            <a:miter lim="800000"/>
            <a:headEnd/>
            <a:tailEnd/>
          </a:ln>
          <a:effectLst/>
        </p:spPr>
      </p:pic>
      <p:sp>
        <p:nvSpPr>
          <p:cNvPr id="6" name="5 Dikdörtgen"/>
          <p:cNvSpPr/>
          <p:nvPr/>
        </p:nvSpPr>
        <p:spPr>
          <a:xfrm>
            <a:off x="714348" y="714356"/>
            <a:ext cx="5000660" cy="2585323"/>
          </a:xfrm>
          <a:prstGeom prst="rect">
            <a:avLst/>
          </a:prstGeom>
        </p:spPr>
        <p:txBody>
          <a:bodyPr wrap="square">
            <a:spAutoFit/>
          </a:bodyPr>
          <a:lstStyle/>
          <a:p>
            <a:endParaRPr lang="tr-TR" dirty="0"/>
          </a:p>
          <a:p>
            <a:r>
              <a:rPr lang="tr-TR" b="1" dirty="0"/>
              <a:t>ACİL DURUM VE MÜDAHALELER</a:t>
            </a:r>
          </a:p>
          <a:p>
            <a:endParaRPr lang="tr-TR" b="1" dirty="0"/>
          </a:p>
          <a:p>
            <a:r>
              <a:rPr lang="tr-TR" dirty="0"/>
              <a:t>•Depolama alanlarında meydana gelebilecek herhangi acil bir durumda birim sorumlularını ve Üniversite güvenlik birimlerini haberdar ediniz.</a:t>
            </a:r>
          </a:p>
          <a:p>
            <a:endParaRPr lang="tr-TR" dirty="0"/>
          </a:p>
          <a:p>
            <a:r>
              <a:rPr lang="tr-TR" dirty="0"/>
              <a:t>•Önemli telefonlarını depolama alanında büyük bir tabela halinde asınız.</a:t>
            </a:r>
          </a:p>
        </p:txBody>
      </p:sp>
      <p:sp>
        <p:nvSpPr>
          <p:cNvPr id="8" name="7 Dikdörtgen"/>
          <p:cNvSpPr/>
          <p:nvPr/>
        </p:nvSpPr>
        <p:spPr>
          <a:xfrm>
            <a:off x="857224" y="5143512"/>
            <a:ext cx="7429552" cy="923330"/>
          </a:xfrm>
          <a:prstGeom prst="rect">
            <a:avLst/>
          </a:prstGeom>
        </p:spPr>
        <p:txBody>
          <a:bodyPr wrap="square">
            <a:spAutoFit/>
          </a:bodyPr>
          <a:lstStyle/>
          <a:p>
            <a:endParaRPr lang="tr-TR" dirty="0"/>
          </a:p>
          <a:p>
            <a:r>
              <a:rPr lang="tr-TR" dirty="0"/>
              <a:t>Yangın, sızıntı, tıbbi ön müdahaleler ve kişisel güvenlik malzemeleri için gerekli olabilecek gerekli alt yapıyı depolama alanlarında bulundurunuz.</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63040" y="1285860"/>
            <a:ext cx="6680860" cy="4437209"/>
          </a:xfrm>
        </p:spPr>
        <p:txBody>
          <a:bodyPr/>
          <a:lstStyle/>
          <a:p>
            <a:pPr algn="just"/>
            <a:endParaRPr lang="tr-TR" dirty="0"/>
          </a:p>
          <a:p>
            <a:pPr algn="just"/>
            <a:r>
              <a:rPr lang="tr-TR" dirty="0" err="1"/>
              <a:t>Laboratuvarda</a:t>
            </a:r>
            <a:r>
              <a:rPr lang="tr-TR" dirty="0"/>
              <a:t> oluşan atıkların minimuma indirilmesi ve uygun şekilde depolanması öncelikle </a:t>
            </a:r>
            <a:r>
              <a:rPr lang="tr-TR" dirty="0" err="1"/>
              <a:t>laboratuvar</a:t>
            </a:r>
            <a:r>
              <a:rPr lang="tr-TR" dirty="0"/>
              <a:t> çalışanının insanlara ve çevreye karşı, etik ve yasal sorumluluğudur. </a:t>
            </a:r>
          </a:p>
          <a:p>
            <a:pPr algn="just">
              <a:buNone/>
            </a:pPr>
            <a:endParaRPr lang="tr-TR" dirty="0"/>
          </a:p>
          <a:p>
            <a:pPr algn="just"/>
            <a:r>
              <a:rPr lang="tr-TR" dirty="0"/>
              <a:t>Doğru etiketlenmeyen veya içeriği bilinmeyen atıkların depolanmasının ve bertaraf edilmesinin tehlikeli ve daha maliyetli olduğu unutulmamalıdır.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5023" y="817583"/>
            <a:ext cx="6965245" cy="896906"/>
          </a:xfrm>
        </p:spPr>
        <p:txBody>
          <a:bodyPr>
            <a:normAutofit fontScale="90000"/>
          </a:bodyPr>
          <a:lstStyle/>
          <a:p>
            <a:br>
              <a:rPr lang="tr-TR" sz="2400" dirty="0">
                <a:solidFill>
                  <a:srgbClr val="C00000"/>
                </a:solidFill>
              </a:rPr>
            </a:br>
            <a:r>
              <a:rPr lang="tr-TR" sz="2400" b="1" dirty="0" err="1">
                <a:solidFill>
                  <a:srgbClr val="C00000"/>
                </a:solidFill>
              </a:rPr>
              <a:t>Laboratuvarlar</a:t>
            </a:r>
            <a:r>
              <a:rPr lang="tr-TR" sz="2400" b="1" dirty="0">
                <a:solidFill>
                  <a:srgbClr val="C00000"/>
                </a:solidFill>
              </a:rPr>
              <a:t> Ölçeğinde Oluşan Atıkların Giderilmesinde Kullanılabilecek Kaynaklar </a:t>
            </a:r>
            <a:endParaRPr lang="tr-TR" sz="2400" dirty="0">
              <a:solidFill>
                <a:srgbClr val="C00000"/>
              </a:solidFill>
            </a:endParaRPr>
          </a:p>
        </p:txBody>
      </p:sp>
      <p:sp>
        <p:nvSpPr>
          <p:cNvPr id="3" name="2 İçerik Yer Tutucusu"/>
          <p:cNvSpPr>
            <a:spLocks noGrp="1"/>
          </p:cNvSpPr>
          <p:nvPr>
            <p:ph idx="1"/>
          </p:nvPr>
        </p:nvSpPr>
        <p:spPr>
          <a:xfrm>
            <a:off x="1357290" y="1857364"/>
            <a:ext cx="6858048" cy="4214842"/>
          </a:xfrm>
        </p:spPr>
        <p:txBody>
          <a:bodyPr>
            <a:normAutofit/>
          </a:bodyPr>
          <a:lstStyle/>
          <a:p>
            <a:r>
              <a:rPr lang="en-US" dirty="0"/>
              <a:t>Prudent Practices in the Laboratory: Handling and Disposal of Chemicals, National Research Council, 1995 </a:t>
            </a:r>
            <a:endParaRPr lang="tr-TR" dirty="0"/>
          </a:p>
          <a:p>
            <a:pPr>
              <a:buNone/>
            </a:pPr>
            <a:endParaRPr lang="en-US" dirty="0"/>
          </a:p>
          <a:p>
            <a:r>
              <a:rPr lang="en-US" dirty="0"/>
              <a:t>Waste Disposal in Academic Institutions, Kaufman, James A. ed., Lewis Publishers, 1990.</a:t>
            </a:r>
            <a:endParaRPr lang="tr-TR" dirty="0"/>
          </a:p>
          <a:p>
            <a:pPr>
              <a:buNone/>
            </a:pPr>
            <a:r>
              <a:rPr lang="en-US" dirty="0"/>
              <a:t> </a:t>
            </a:r>
          </a:p>
          <a:p>
            <a:r>
              <a:rPr lang="en-US" dirty="0"/>
              <a:t>Hazardous Chemicals: Information and Disposal Guide, by M.A. </a:t>
            </a:r>
            <a:r>
              <a:rPr lang="en-US" dirty="0" err="1"/>
              <a:t>Armour</a:t>
            </a:r>
            <a:r>
              <a:rPr lang="en-US" dirty="0"/>
              <a:t>, L.M. Browne, G.L. Weir, University of Alberta, 3rd edition, 1987. </a:t>
            </a:r>
          </a:p>
          <a:p>
            <a:endParaRPr lang="tr-T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571480"/>
            <a:ext cx="7429552" cy="5572164"/>
          </a:xfrm>
        </p:spPr>
        <p:txBody>
          <a:bodyPr>
            <a:normAutofit/>
          </a:bodyPr>
          <a:lstStyle/>
          <a:p>
            <a:r>
              <a:rPr lang="tr-TR" b="1" dirty="0"/>
              <a:t>FAYDALI LİNKLER</a:t>
            </a:r>
          </a:p>
          <a:p>
            <a:r>
              <a:rPr lang="es-ES" dirty="0"/>
              <a:t>•Çevre ve Şehircilik Bakanlığıhttp://www.bayindirlik.gov.tr</a:t>
            </a:r>
          </a:p>
          <a:p>
            <a:r>
              <a:rPr lang="tr-TR" dirty="0"/>
              <a:t>•Türk Atom Enerji </a:t>
            </a:r>
            <a:r>
              <a:rPr lang="tr-TR" dirty="0" err="1"/>
              <a:t>Kurumuhttp</a:t>
            </a:r>
            <a:r>
              <a:rPr lang="tr-TR" dirty="0"/>
              <a:t>://www </a:t>
            </a:r>
            <a:r>
              <a:rPr lang="tr-TR" dirty="0" err="1"/>
              <a:t>taek</a:t>
            </a:r>
            <a:r>
              <a:rPr lang="tr-TR" dirty="0"/>
              <a:t> gov tr</a:t>
            </a:r>
          </a:p>
          <a:p>
            <a:r>
              <a:rPr lang="tr-TR" dirty="0"/>
              <a:t>•T.C. Başbakanlık Türkiye İstatistik </a:t>
            </a:r>
            <a:r>
              <a:rPr lang="tr-TR" dirty="0" err="1"/>
              <a:t>Kurumuhttp</a:t>
            </a:r>
            <a:r>
              <a:rPr lang="tr-TR" dirty="0"/>
              <a:t>://www.</a:t>
            </a:r>
            <a:r>
              <a:rPr lang="tr-TR" dirty="0" err="1"/>
              <a:t>tuik</a:t>
            </a:r>
            <a:r>
              <a:rPr lang="tr-TR" dirty="0"/>
              <a:t>.gov.tr</a:t>
            </a:r>
          </a:p>
          <a:p>
            <a:r>
              <a:rPr lang="tr-TR" dirty="0"/>
              <a:t>•U.S. </a:t>
            </a:r>
            <a:r>
              <a:rPr lang="tr-TR" dirty="0" err="1"/>
              <a:t>Enviromental</a:t>
            </a:r>
            <a:r>
              <a:rPr lang="tr-TR" dirty="0"/>
              <a:t> </a:t>
            </a:r>
            <a:r>
              <a:rPr lang="tr-TR" dirty="0" err="1"/>
              <a:t>Protection</a:t>
            </a:r>
            <a:r>
              <a:rPr lang="tr-TR" dirty="0"/>
              <a:t> </a:t>
            </a:r>
            <a:r>
              <a:rPr lang="tr-TR" dirty="0" err="1"/>
              <a:t>Agencyhttp</a:t>
            </a:r>
            <a:r>
              <a:rPr lang="tr-TR" dirty="0"/>
              <a:t>://www.</a:t>
            </a:r>
            <a:r>
              <a:rPr lang="tr-TR" dirty="0" err="1"/>
              <a:t>epa</a:t>
            </a:r>
            <a:r>
              <a:rPr lang="tr-TR" dirty="0"/>
              <a:t>.gov/</a:t>
            </a:r>
            <a:r>
              <a:rPr lang="tr-TR" dirty="0" err="1"/>
              <a:t>epawaste</a:t>
            </a:r>
            <a:r>
              <a:rPr lang="tr-TR" dirty="0"/>
              <a:t>/</a:t>
            </a:r>
            <a:r>
              <a:rPr lang="tr-TR" dirty="0" err="1"/>
              <a:t>hazard</a:t>
            </a:r>
            <a:endParaRPr lang="tr-TR" dirty="0"/>
          </a:p>
          <a:p>
            <a:r>
              <a:rPr lang="en-US" dirty="0"/>
              <a:t>•World Hazardous Waste Managementhttp://www.who.int</a:t>
            </a:r>
          </a:p>
          <a:p>
            <a:r>
              <a:rPr lang="en-US" dirty="0"/>
              <a:t>•International Agency for Research on Cancerwww.iarc.fr/</a:t>
            </a:r>
            <a:endParaRPr lang="tr-TR" dirty="0"/>
          </a:p>
          <a:p>
            <a:endParaRPr lang="tr-T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285718" y="142851"/>
          <a:ext cx="8644000" cy="7112149"/>
        </p:xfrm>
        <a:graphic>
          <a:graphicData uri="http://schemas.openxmlformats.org/drawingml/2006/table">
            <a:tbl>
              <a:tblPr firstRow="1" bandRow="1">
                <a:tableStyleId>{5C22544A-7EE6-4342-B048-85BDC9FD1C3A}</a:tableStyleId>
              </a:tblPr>
              <a:tblGrid>
                <a:gridCol w="2161000">
                  <a:extLst>
                    <a:ext uri="{9D8B030D-6E8A-4147-A177-3AD203B41FA5}">
                      <a16:colId xmlns:a16="http://schemas.microsoft.com/office/drawing/2014/main" val="20000"/>
                    </a:ext>
                  </a:extLst>
                </a:gridCol>
                <a:gridCol w="2161000">
                  <a:extLst>
                    <a:ext uri="{9D8B030D-6E8A-4147-A177-3AD203B41FA5}">
                      <a16:colId xmlns:a16="http://schemas.microsoft.com/office/drawing/2014/main" val="20001"/>
                    </a:ext>
                  </a:extLst>
                </a:gridCol>
                <a:gridCol w="2161000">
                  <a:extLst>
                    <a:ext uri="{9D8B030D-6E8A-4147-A177-3AD203B41FA5}">
                      <a16:colId xmlns:a16="http://schemas.microsoft.com/office/drawing/2014/main" val="20002"/>
                    </a:ext>
                  </a:extLst>
                </a:gridCol>
                <a:gridCol w="2161000">
                  <a:extLst>
                    <a:ext uri="{9D8B030D-6E8A-4147-A177-3AD203B41FA5}">
                      <a16:colId xmlns:a16="http://schemas.microsoft.com/office/drawing/2014/main" val="20003"/>
                    </a:ext>
                  </a:extLst>
                </a:gridCol>
              </a:tblGrid>
              <a:tr h="423122">
                <a:tc>
                  <a:txBody>
                    <a:bodyPr/>
                    <a:lstStyle/>
                    <a:p>
                      <a:r>
                        <a:rPr lang="en-US" sz="1200" b="1" kern="1200" dirty="0">
                          <a:solidFill>
                            <a:schemeClr val="lt1"/>
                          </a:solidFill>
                          <a:latin typeface="Times New Roman" pitchFamily="18" charset="0"/>
                          <a:ea typeface="+mn-ea"/>
                          <a:cs typeface="Times New Roman" pitchFamily="18" charset="0"/>
                        </a:rPr>
                        <a:t>ATIK KODU</a:t>
                      </a:r>
                      <a:endParaRPr lang="tr-TR" sz="1200" b="1" dirty="0">
                        <a:latin typeface="Times New Roman" pitchFamily="18" charset="0"/>
                        <a:cs typeface="Times New Roman" pitchFamily="18" charset="0"/>
                      </a:endParaRPr>
                    </a:p>
                  </a:txBody>
                  <a:tcPr/>
                </a:tc>
                <a:tc>
                  <a:txBody>
                    <a:bodyPr/>
                    <a:lstStyle/>
                    <a:p>
                      <a:pPr algn="l">
                        <a:lnSpc>
                          <a:spcPct val="115000"/>
                        </a:lnSpc>
                        <a:spcAft>
                          <a:spcPts val="1000"/>
                        </a:spcAft>
                      </a:pPr>
                      <a:r>
                        <a:rPr lang="en-US" sz="1200" b="1" dirty="0">
                          <a:solidFill>
                            <a:srgbClr val="000000"/>
                          </a:solidFill>
                          <a:latin typeface="Times New Roman" pitchFamily="18" charset="0"/>
                          <a:ea typeface="Calibri"/>
                          <a:cs typeface="Times New Roman" pitchFamily="18" charset="0"/>
                        </a:rPr>
                        <a:t>ATIK KODU TANIMI</a:t>
                      </a:r>
                      <a:endParaRPr lang="tr-TR" sz="1200" b="1" dirty="0">
                        <a:latin typeface="Times New Roman" pitchFamily="18" charset="0"/>
                        <a:ea typeface="Calibri"/>
                        <a:cs typeface="Times New Roman" pitchFamily="18" charset="0"/>
                      </a:endParaRPr>
                    </a:p>
                  </a:txBody>
                  <a:tcPr marL="114300" marR="114300" marT="0" marB="0"/>
                </a:tc>
                <a:tc>
                  <a:txBody>
                    <a:bodyPr/>
                    <a:lstStyle/>
                    <a:p>
                      <a:pPr algn="l">
                        <a:lnSpc>
                          <a:spcPct val="115000"/>
                        </a:lnSpc>
                        <a:spcAft>
                          <a:spcPts val="1000"/>
                        </a:spcAft>
                      </a:pPr>
                      <a:r>
                        <a:rPr lang="en-US" sz="1200" b="1" dirty="0">
                          <a:solidFill>
                            <a:srgbClr val="000000"/>
                          </a:solidFill>
                          <a:latin typeface="Times New Roman" pitchFamily="18" charset="0"/>
                          <a:ea typeface="Calibri"/>
                          <a:cs typeface="Times New Roman" pitchFamily="18" charset="0"/>
                        </a:rPr>
                        <a:t>AÇIKLAMA</a:t>
                      </a:r>
                      <a:endParaRPr lang="tr-TR" sz="1200" b="1" dirty="0">
                        <a:latin typeface="Times New Roman" pitchFamily="18" charset="0"/>
                        <a:ea typeface="Calibri"/>
                        <a:cs typeface="Times New Roman" pitchFamily="18" charset="0"/>
                      </a:endParaRPr>
                    </a:p>
                  </a:txBody>
                  <a:tcPr marL="114300" marR="114300" marT="0" marB="0"/>
                </a:tc>
                <a:tc>
                  <a:txBody>
                    <a:bodyPr/>
                    <a:lstStyle/>
                    <a:p>
                      <a:r>
                        <a:rPr lang="en-US" sz="1200" b="1" kern="1200" dirty="0" err="1">
                          <a:solidFill>
                            <a:schemeClr val="lt1"/>
                          </a:solidFill>
                          <a:latin typeface="Times New Roman" pitchFamily="18" charset="0"/>
                          <a:ea typeface="+mn-ea"/>
                          <a:cs typeface="Times New Roman" pitchFamily="18" charset="0"/>
                        </a:rPr>
                        <a:t>Miktar</a:t>
                      </a:r>
                      <a:endParaRPr lang="tr-TR" sz="1200" b="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59895">
                <a:tc>
                  <a:txBody>
                    <a:bodyPr/>
                    <a:lstStyle/>
                    <a:p>
                      <a:r>
                        <a:rPr lang="en-US" sz="1200" b="1" kern="1200" dirty="0">
                          <a:solidFill>
                            <a:schemeClr val="dk1"/>
                          </a:solidFill>
                          <a:latin typeface="Times New Roman" pitchFamily="18" charset="0"/>
                          <a:ea typeface="+mn-ea"/>
                          <a:cs typeface="Times New Roman" pitchFamily="18" charset="0"/>
                        </a:rPr>
                        <a:t>7</a:t>
                      </a:r>
                      <a:endParaRPr lang="tr-TR" sz="1200" b="1" dirty="0">
                        <a:latin typeface="Times New Roman" pitchFamily="18" charset="0"/>
                        <a:cs typeface="Times New Roman" pitchFamily="18" charset="0"/>
                      </a:endParaRPr>
                    </a:p>
                  </a:txBody>
                  <a:tcPr/>
                </a:tc>
                <a:tc>
                  <a:txBody>
                    <a:bodyPr/>
                    <a:lstStyle/>
                    <a:p>
                      <a:pPr algn="l">
                        <a:lnSpc>
                          <a:spcPct val="115000"/>
                        </a:lnSpc>
                        <a:spcAft>
                          <a:spcPts val="1000"/>
                        </a:spcAft>
                      </a:pPr>
                      <a:r>
                        <a:rPr lang="en-US" sz="1200" b="1" dirty="0">
                          <a:solidFill>
                            <a:srgbClr val="000000"/>
                          </a:solidFill>
                          <a:latin typeface="Times New Roman" pitchFamily="18" charset="0"/>
                          <a:ea typeface="Calibri"/>
                          <a:cs typeface="Times New Roman" pitchFamily="18" charset="0"/>
                        </a:rPr>
                        <a:t>ORGANİK KİMYASAL İŞLEMLERDEN KAYNAKLANAN ATIKLAR</a:t>
                      </a:r>
                      <a:endParaRPr lang="tr-TR" sz="1200" b="1" dirty="0">
                        <a:latin typeface="Times New Roman" pitchFamily="18" charset="0"/>
                        <a:ea typeface="Calibri"/>
                        <a:cs typeface="Times New Roman" pitchFamily="18" charset="0"/>
                      </a:endParaRPr>
                    </a:p>
                  </a:txBody>
                  <a:tcPr marL="114300" marR="114300" marT="0" marB="0"/>
                </a:tc>
                <a:tc>
                  <a:txBody>
                    <a:bodyPr/>
                    <a:lstStyle/>
                    <a:p>
                      <a:endParaRPr lang="tr-TR" sz="1200" b="1">
                        <a:latin typeface="Times New Roman" pitchFamily="18" charset="0"/>
                        <a:cs typeface="Times New Roman" pitchFamily="18" charset="0"/>
                      </a:endParaRPr>
                    </a:p>
                  </a:txBody>
                  <a:tcPr/>
                </a:tc>
                <a:tc>
                  <a:txBody>
                    <a:bodyPr/>
                    <a:lstStyle/>
                    <a:p>
                      <a:endParaRPr lang="tr-TR" sz="1200" b="1">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099826">
                <a:tc>
                  <a:txBody>
                    <a:bodyPr/>
                    <a:lstStyle/>
                    <a:p>
                      <a:pPr algn="l">
                        <a:lnSpc>
                          <a:spcPct val="115000"/>
                        </a:lnSpc>
                        <a:spcAft>
                          <a:spcPts val="0"/>
                        </a:spcAft>
                      </a:pPr>
                      <a:r>
                        <a:rPr lang="en-US" sz="1200" b="1">
                          <a:solidFill>
                            <a:srgbClr val="000000"/>
                          </a:solidFill>
                          <a:latin typeface="Times New Roman" pitchFamily="18" charset="0"/>
                          <a:ea typeface="Calibri"/>
                          <a:cs typeface="Times New Roman" pitchFamily="18" charset="0"/>
                        </a:rPr>
                        <a:t>07 01</a:t>
                      </a:r>
                      <a:endParaRPr lang="tr-TR" sz="1200" b="1">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1000"/>
                        </a:spcAft>
                      </a:pPr>
                      <a:r>
                        <a:rPr lang="en-US" sz="1200" b="1" dirty="0" err="1">
                          <a:solidFill>
                            <a:srgbClr val="000000"/>
                          </a:solidFill>
                          <a:latin typeface="Times New Roman" pitchFamily="18" charset="0"/>
                          <a:ea typeface="Calibri"/>
                          <a:cs typeface="Times New Roman" pitchFamily="18" charset="0"/>
                        </a:rPr>
                        <a:t>Temel</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Organik</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Kimyasal</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Maddelerin</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İmalat</a:t>
                      </a:r>
                      <a:r>
                        <a:rPr lang="en-US"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Formülasyon</a:t>
                      </a:r>
                      <a:r>
                        <a:rPr lang="en-US"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Tedarik</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ve</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Kullanımından</a:t>
                      </a:r>
                      <a:r>
                        <a:rPr lang="en-US" sz="1200" b="1" dirty="0">
                          <a:solidFill>
                            <a:srgbClr val="000000"/>
                          </a:solidFill>
                          <a:latin typeface="Times New Roman" pitchFamily="18" charset="0"/>
                          <a:ea typeface="Calibri"/>
                          <a:cs typeface="Times New Roman" pitchFamily="18" charset="0"/>
                        </a:rPr>
                        <a:t> (İFTK) </a:t>
                      </a:r>
                      <a:r>
                        <a:rPr lang="en-US" sz="1200" b="1" dirty="0" err="1">
                          <a:solidFill>
                            <a:srgbClr val="000000"/>
                          </a:solidFill>
                          <a:latin typeface="Times New Roman" pitchFamily="18" charset="0"/>
                          <a:ea typeface="Calibri"/>
                          <a:cs typeface="Times New Roman" pitchFamily="18" charset="0"/>
                        </a:rPr>
                        <a:t>Kaynaklanan</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Atıklar</a:t>
                      </a:r>
                      <a:endParaRPr lang="tr-TR" sz="1200" b="1" dirty="0">
                        <a:latin typeface="Times New Roman" pitchFamily="18" charset="0"/>
                        <a:ea typeface="Calibri"/>
                        <a:cs typeface="Times New Roman" pitchFamily="18" charset="0"/>
                      </a:endParaRPr>
                    </a:p>
                  </a:txBody>
                  <a:tcPr marL="114300" marR="114300" marT="0" marB="0"/>
                </a:tc>
                <a:tc>
                  <a:txBody>
                    <a:bodyPr/>
                    <a:lstStyle/>
                    <a:p>
                      <a:endParaRPr lang="tr-TR" sz="1200" b="1">
                        <a:latin typeface="Times New Roman" pitchFamily="18" charset="0"/>
                        <a:cs typeface="Times New Roman" pitchFamily="18" charset="0"/>
                      </a:endParaRPr>
                    </a:p>
                  </a:txBody>
                  <a:tcPr/>
                </a:tc>
                <a:tc>
                  <a:txBody>
                    <a:bodyPr/>
                    <a:lstStyle/>
                    <a:p>
                      <a:endParaRPr lang="tr-TR" sz="1200" b="1">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39930">
                <a:tc>
                  <a:txBody>
                    <a:bodyPr/>
                    <a:lstStyle/>
                    <a:p>
                      <a:pPr algn="l">
                        <a:lnSpc>
                          <a:spcPct val="115000"/>
                        </a:lnSpc>
                        <a:spcAft>
                          <a:spcPts val="1000"/>
                        </a:spcAft>
                      </a:pPr>
                      <a:r>
                        <a:rPr lang="en-US" sz="1200" b="0" dirty="0">
                          <a:solidFill>
                            <a:srgbClr val="000000"/>
                          </a:solidFill>
                          <a:latin typeface="Times New Roman" pitchFamily="18" charset="0"/>
                          <a:ea typeface="Calibri"/>
                          <a:cs typeface="Times New Roman" pitchFamily="18" charset="0"/>
                        </a:rPr>
                        <a:t>07 01 04*</a:t>
                      </a:r>
                      <a:endParaRPr lang="tr-TR" sz="1200" b="0" dirty="0">
                        <a:latin typeface="Times New Roman" pitchFamily="18" charset="0"/>
                        <a:ea typeface="Calibri"/>
                        <a:cs typeface="Times New Roman" pitchFamily="18" charset="0"/>
                      </a:endParaRPr>
                    </a:p>
                  </a:txBody>
                  <a:tcPr marL="114300" marR="114300" marT="0" marB="0"/>
                </a:tc>
                <a:tc>
                  <a:txBody>
                    <a:bodyPr/>
                    <a:lstStyle/>
                    <a:p>
                      <a:pPr algn="l">
                        <a:lnSpc>
                          <a:spcPct val="115000"/>
                        </a:lnSpc>
                        <a:spcAft>
                          <a:spcPts val="1000"/>
                        </a:spcAft>
                      </a:pPr>
                      <a:r>
                        <a:rPr lang="en-US" sz="1200" b="0" dirty="0" err="1">
                          <a:solidFill>
                            <a:srgbClr val="000000"/>
                          </a:solidFill>
                          <a:latin typeface="Times New Roman" pitchFamily="18" charset="0"/>
                          <a:ea typeface="Calibri"/>
                          <a:cs typeface="Times New Roman" pitchFamily="18" charset="0"/>
                        </a:rPr>
                        <a:t>Diğer</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organik</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çözücüler</a:t>
                      </a:r>
                      <a:r>
                        <a:rPr lang="en-US"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yıkama</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sıvıları</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ve</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ana</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çözeltiler</a:t>
                      </a:r>
                      <a:endParaRPr lang="tr-TR" sz="1200" b="0" dirty="0">
                        <a:latin typeface="Times New Roman" pitchFamily="18" charset="0"/>
                        <a:ea typeface="Calibri"/>
                        <a:cs typeface="Times New Roman" pitchFamily="18" charset="0"/>
                      </a:endParaRPr>
                    </a:p>
                  </a:txBody>
                  <a:tcPr marL="114300" marR="114300" marT="0" marB="0"/>
                </a:tc>
                <a:tc>
                  <a:txBody>
                    <a:bodyPr/>
                    <a:lstStyle/>
                    <a:p>
                      <a:r>
                        <a:rPr lang="tr-TR" sz="1200" b="0" dirty="0">
                          <a:latin typeface="Times New Roman" pitchFamily="18" charset="0"/>
                          <a:cs typeface="Times New Roman" pitchFamily="18" charset="0"/>
                        </a:rPr>
                        <a:t>A</a:t>
                      </a:r>
                    </a:p>
                  </a:txBody>
                  <a:tcPr/>
                </a:tc>
                <a:tc>
                  <a:txBody>
                    <a:bodyPr/>
                    <a:lstStyle/>
                    <a:p>
                      <a:r>
                        <a:rPr lang="en-US" sz="1200" b="0" kern="1200" dirty="0">
                          <a:solidFill>
                            <a:schemeClr val="dk1"/>
                          </a:solidFill>
                          <a:latin typeface="Times New Roman" pitchFamily="18" charset="0"/>
                          <a:ea typeface="+mn-ea"/>
                          <a:cs typeface="Times New Roman" pitchFamily="18" charset="0"/>
                        </a:rPr>
                        <a:t>289 L</a:t>
                      </a:r>
                      <a:endParaRPr lang="tr-TR" sz="1200" b="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659895">
                <a:tc>
                  <a:txBody>
                    <a:bodyPr/>
                    <a:lstStyle/>
                    <a:p>
                      <a:pPr algn="l">
                        <a:lnSpc>
                          <a:spcPct val="115000"/>
                        </a:lnSpc>
                        <a:spcAft>
                          <a:spcPts val="1000"/>
                        </a:spcAft>
                      </a:pPr>
                      <a:r>
                        <a:rPr lang="tr-TR" sz="1200" b="1" dirty="0">
                          <a:solidFill>
                            <a:srgbClr val="000000"/>
                          </a:solidFill>
                          <a:latin typeface="Times New Roman" pitchFamily="18" charset="0"/>
                          <a:ea typeface="Calibri"/>
                          <a:cs typeface="Times New Roman" pitchFamily="18" charset="0"/>
                        </a:rPr>
                        <a:t>6</a:t>
                      </a:r>
                      <a:endParaRPr lang="tr-TR" sz="1200" b="1" dirty="0">
                        <a:latin typeface="Times New Roman" pitchFamily="18" charset="0"/>
                        <a:ea typeface="Calibri"/>
                        <a:cs typeface="Times New Roman" pitchFamily="18" charset="0"/>
                      </a:endParaRPr>
                    </a:p>
                  </a:txBody>
                  <a:tcPr marL="114300" marR="114300" marT="0" marB="0"/>
                </a:tc>
                <a:tc>
                  <a:txBody>
                    <a:bodyPr/>
                    <a:lstStyle/>
                    <a:p>
                      <a:pPr algn="l">
                        <a:lnSpc>
                          <a:spcPct val="115000"/>
                        </a:lnSpc>
                        <a:spcAft>
                          <a:spcPts val="1000"/>
                        </a:spcAft>
                      </a:pPr>
                      <a:r>
                        <a:rPr lang="en-US" sz="1200" b="1" dirty="0">
                          <a:solidFill>
                            <a:srgbClr val="000000"/>
                          </a:solidFill>
                          <a:latin typeface="Times New Roman" pitchFamily="18" charset="0"/>
                          <a:ea typeface="Calibri"/>
                          <a:cs typeface="Times New Roman" pitchFamily="18" charset="0"/>
                        </a:rPr>
                        <a:t>ANORGANİK KİMYASAL İŞLEMLERDEN KAYNAKLANAN ATIKLAR</a:t>
                      </a:r>
                      <a:endParaRPr lang="tr-TR" sz="1200" b="1" dirty="0">
                        <a:latin typeface="Times New Roman" pitchFamily="18" charset="0"/>
                        <a:ea typeface="Calibri"/>
                        <a:cs typeface="Times New Roman" pitchFamily="18" charset="0"/>
                      </a:endParaRPr>
                    </a:p>
                  </a:txBody>
                  <a:tcPr marL="114300" marR="114300" marT="0" marB="0"/>
                </a:tc>
                <a:tc>
                  <a:txBody>
                    <a:bodyPr/>
                    <a:lstStyle/>
                    <a:p>
                      <a:endParaRPr lang="tr-TR" sz="1200" b="1">
                        <a:latin typeface="Times New Roman" pitchFamily="18" charset="0"/>
                        <a:cs typeface="Times New Roman" pitchFamily="18" charset="0"/>
                      </a:endParaRPr>
                    </a:p>
                  </a:txBody>
                  <a:tcPr/>
                </a:tc>
                <a:tc>
                  <a:txBody>
                    <a:bodyPr/>
                    <a:lstStyle/>
                    <a:p>
                      <a:endParaRPr lang="tr-TR" sz="1200" b="1">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79861">
                <a:tc>
                  <a:txBody>
                    <a:bodyPr/>
                    <a:lstStyle/>
                    <a:p>
                      <a:r>
                        <a:rPr lang="en-US" sz="1200" b="1" kern="1200" dirty="0">
                          <a:solidFill>
                            <a:schemeClr val="dk1"/>
                          </a:solidFill>
                          <a:latin typeface="Times New Roman" pitchFamily="18" charset="0"/>
                          <a:ea typeface="+mn-ea"/>
                          <a:cs typeface="Times New Roman" pitchFamily="18" charset="0"/>
                        </a:rPr>
                        <a:t>06 01</a:t>
                      </a:r>
                      <a:endParaRPr lang="tr-TR" sz="1200" b="1" dirty="0">
                        <a:latin typeface="Times New Roman" pitchFamily="18" charset="0"/>
                        <a:cs typeface="Times New Roman" pitchFamily="18" charset="0"/>
                      </a:endParaRPr>
                    </a:p>
                  </a:txBody>
                  <a:tcPr/>
                </a:tc>
                <a:tc>
                  <a:txBody>
                    <a:bodyPr/>
                    <a:lstStyle/>
                    <a:p>
                      <a:pPr algn="l">
                        <a:lnSpc>
                          <a:spcPct val="115000"/>
                        </a:lnSpc>
                        <a:spcAft>
                          <a:spcPts val="1000"/>
                        </a:spcAft>
                      </a:pPr>
                      <a:r>
                        <a:rPr lang="en-US" sz="1200" b="1" dirty="0" err="1">
                          <a:solidFill>
                            <a:srgbClr val="000000"/>
                          </a:solidFill>
                          <a:latin typeface="Times New Roman" pitchFamily="18" charset="0"/>
                          <a:ea typeface="Calibri"/>
                          <a:cs typeface="Times New Roman" pitchFamily="18" charset="0"/>
                        </a:rPr>
                        <a:t>Asitlerin</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İmalat</a:t>
                      </a:r>
                      <a:r>
                        <a:rPr lang="en-US"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Formülasyon</a:t>
                      </a:r>
                      <a:r>
                        <a:rPr lang="en-US"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Tedarik</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ve</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Kullanımından</a:t>
                      </a:r>
                      <a:r>
                        <a:rPr lang="en-US" sz="1200" b="1" dirty="0">
                          <a:solidFill>
                            <a:srgbClr val="000000"/>
                          </a:solidFill>
                          <a:latin typeface="Times New Roman" pitchFamily="18" charset="0"/>
                          <a:ea typeface="Calibri"/>
                          <a:cs typeface="Times New Roman" pitchFamily="18" charset="0"/>
                        </a:rPr>
                        <a:t> (İFTK) </a:t>
                      </a:r>
                      <a:r>
                        <a:rPr lang="en-US" sz="1200" b="1" dirty="0" err="1">
                          <a:solidFill>
                            <a:srgbClr val="000000"/>
                          </a:solidFill>
                          <a:latin typeface="Times New Roman" pitchFamily="18" charset="0"/>
                          <a:ea typeface="Calibri"/>
                          <a:cs typeface="Times New Roman" pitchFamily="18" charset="0"/>
                        </a:rPr>
                        <a:t>Kaynaklanan</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Atıklar</a:t>
                      </a:r>
                      <a:endParaRPr lang="tr-TR" sz="1200" b="1" dirty="0">
                        <a:latin typeface="Times New Roman" pitchFamily="18" charset="0"/>
                        <a:ea typeface="Calibri"/>
                        <a:cs typeface="Times New Roman" pitchFamily="18" charset="0"/>
                      </a:endParaRPr>
                    </a:p>
                  </a:txBody>
                  <a:tcPr marL="114300" marR="114300" marT="0" marB="0"/>
                </a:tc>
                <a:tc>
                  <a:txBody>
                    <a:bodyPr/>
                    <a:lstStyle/>
                    <a:p>
                      <a:endParaRPr lang="tr-TR" sz="1200" b="1">
                        <a:latin typeface="Times New Roman" pitchFamily="18" charset="0"/>
                        <a:cs typeface="Times New Roman" pitchFamily="18" charset="0"/>
                      </a:endParaRPr>
                    </a:p>
                  </a:txBody>
                  <a:tcPr/>
                </a:tc>
                <a:tc>
                  <a:txBody>
                    <a:bodyPr/>
                    <a:lstStyle/>
                    <a:p>
                      <a:endParaRPr lang="tr-TR" sz="1200" b="1">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423122">
                <a:tc>
                  <a:txBody>
                    <a:bodyPr/>
                    <a:lstStyle/>
                    <a:p>
                      <a:pPr algn="l">
                        <a:lnSpc>
                          <a:spcPct val="115000"/>
                        </a:lnSpc>
                        <a:spcAft>
                          <a:spcPts val="1000"/>
                        </a:spcAft>
                      </a:pPr>
                      <a:r>
                        <a:rPr lang="en-US" sz="1200" b="0" dirty="0">
                          <a:solidFill>
                            <a:srgbClr val="000000"/>
                          </a:solidFill>
                          <a:latin typeface="Times New Roman" pitchFamily="18" charset="0"/>
                          <a:ea typeface="Calibri"/>
                          <a:cs typeface="Times New Roman" pitchFamily="18" charset="0"/>
                        </a:rPr>
                        <a:t>06 01 01*</a:t>
                      </a:r>
                      <a:endParaRPr lang="tr-TR" sz="1200" b="0" dirty="0">
                        <a:latin typeface="Times New Roman" pitchFamily="18" charset="0"/>
                        <a:ea typeface="Calibri"/>
                        <a:cs typeface="Times New Roman" pitchFamily="18" charset="0"/>
                      </a:endParaRPr>
                    </a:p>
                  </a:txBody>
                  <a:tcPr marL="114300" marR="114300" marT="0" marB="0"/>
                </a:tc>
                <a:tc>
                  <a:txBody>
                    <a:bodyPr/>
                    <a:lstStyle/>
                    <a:p>
                      <a:pPr algn="l">
                        <a:lnSpc>
                          <a:spcPct val="115000"/>
                        </a:lnSpc>
                        <a:spcAft>
                          <a:spcPts val="1000"/>
                        </a:spcAft>
                      </a:pPr>
                      <a:r>
                        <a:rPr lang="en-US" sz="1200" b="0" dirty="0" err="1">
                          <a:solidFill>
                            <a:srgbClr val="000000"/>
                          </a:solidFill>
                          <a:latin typeface="Times New Roman" pitchFamily="18" charset="0"/>
                          <a:ea typeface="Calibri"/>
                          <a:cs typeface="Times New Roman" pitchFamily="18" charset="0"/>
                        </a:rPr>
                        <a:t>Sülfürik</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asit</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ve</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sülfüröz</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asit</a:t>
                      </a:r>
                      <a:endParaRPr lang="tr-TR" sz="1200" b="0" dirty="0">
                        <a:latin typeface="Times New Roman" pitchFamily="18" charset="0"/>
                        <a:ea typeface="Calibri"/>
                        <a:cs typeface="Times New Roman" pitchFamily="18" charset="0"/>
                      </a:endParaRPr>
                    </a:p>
                  </a:txBody>
                  <a:tcPr marL="114300" marR="114300" marT="0" marB="0"/>
                </a:tc>
                <a:tc>
                  <a:txBody>
                    <a:bodyPr/>
                    <a:lstStyle/>
                    <a:p>
                      <a:r>
                        <a:rPr lang="tr-TR" sz="1200" b="0" dirty="0">
                          <a:latin typeface="Times New Roman" pitchFamily="18" charset="0"/>
                          <a:cs typeface="Times New Roman" pitchFamily="18" charset="0"/>
                        </a:rPr>
                        <a:t>A</a:t>
                      </a:r>
                    </a:p>
                  </a:txBody>
                  <a:tcPr/>
                </a:tc>
                <a:tc>
                  <a:txBody>
                    <a:bodyPr/>
                    <a:lstStyle/>
                    <a:p>
                      <a:r>
                        <a:rPr lang="en-US" sz="1200" b="0" kern="1200" dirty="0">
                          <a:solidFill>
                            <a:schemeClr val="dk1"/>
                          </a:solidFill>
                          <a:latin typeface="Times New Roman" pitchFamily="18" charset="0"/>
                          <a:ea typeface="+mn-ea"/>
                          <a:cs typeface="Times New Roman" pitchFamily="18" charset="0"/>
                        </a:rPr>
                        <a:t>11,5 L</a:t>
                      </a:r>
                      <a:endParaRPr lang="tr-TR" sz="1200" b="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423122">
                <a:tc>
                  <a:txBody>
                    <a:bodyPr/>
                    <a:lstStyle/>
                    <a:p>
                      <a:pPr algn="l">
                        <a:lnSpc>
                          <a:spcPct val="115000"/>
                        </a:lnSpc>
                        <a:spcAft>
                          <a:spcPts val="1000"/>
                        </a:spcAft>
                      </a:pPr>
                      <a:r>
                        <a:rPr lang="en-US" sz="1200" b="0" dirty="0">
                          <a:solidFill>
                            <a:srgbClr val="000000"/>
                          </a:solidFill>
                          <a:latin typeface="Times New Roman" pitchFamily="18" charset="0"/>
                          <a:ea typeface="Calibri"/>
                          <a:cs typeface="Times New Roman" pitchFamily="18" charset="0"/>
                        </a:rPr>
                        <a:t>06 01 02*</a:t>
                      </a:r>
                      <a:endParaRPr lang="tr-TR" sz="1200" b="0" dirty="0">
                        <a:latin typeface="Times New Roman" pitchFamily="18" charset="0"/>
                        <a:ea typeface="Calibri"/>
                        <a:cs typeface="Times New Roman" pitchFamily="18" charset="0"/>
                      </a:endParaRPr>
                    </a:p>
                  </a:txBody>
                  <a:tcPr marL="114300" marR="114300" marT="0" marB="0"/>
                </a:tc>
                <a:tc>
                  <a:txBody>
                    <a:bodyPr/>
                    <a:lstStyle/>
                    <a:p>
                      <a:pPr algn="l">
                        <a:lnSpc>
                          <a:spcPct val="115000"/>
                        </a:lnSpc>
                        <a:spcAft>
                          <a:spcPts val="1000"/>
                        </a:spcAft>
                      </a:pPr>
                      <a:r>
                        <a:rPr lang="en-US" sz="1200" b="0" dirty="0" err="1">
                          <a:solidFill>
                            <a:srgbClr val="000000"/>
                          </a:solidFill>
                          <a:latin typeface="Times New Roman" pitchFamily="18" charset="0"/>
                          <a:ea typeface="Calibri"/>
                          <a:cs typeface="Times New Roman" pitchFamily="18" charset="0"/>
                        </a:rPr>
                        <a:t>Hidroklorik</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asit</a:t>
                      </a:r>
                      <a:endParaRPr lang="tr-TR" sz="1200" b="0" dirty="0">
                        <a:latin typeface="Times New Roman" pitchFamily="18" charset="0"/>
                        <a:ea typeface="Calibri"/>
                        <a:cs typeface="Times New Roman" pitchFamily="18" charset="0"/>
                      </a:endParaRPr>
                    </a:p>
                  </a:txBody>
                  <a:tcPr marL="114300" marR="114300" marT="0" marB="0"/>
                </a:tc>
                <a:tc>
                  <a:txBody>
                    <a:bodyPr/>
                    <a:lstStyle/>
                    <a:p>
                      <a:r>
                        <a:rPr lang="tr-TR" sz="1200" b="0" dirty="0">
                          <a:latin typeface="Times New Roman" pitchFamily="18" charset="0"/>
                          <a:cs typeface="Times New Roman" pitchFamily="18" charset="0"/>
                        </a:rPr>
                        <a:t>A</a:t>
                      </a:r>
                    </a:p>
                  </a:txBody>
                  <a:tcPr/>
                </a:tc>
                <a:tc>
                  <a:txBody>
                    <a:bodyPr/>
                    <a:lstStyle/>
                    <a:p>
                      <a:r>
                        <a:rPr lang="en-US" sz="1200" b="0" kern="1200" dirty="0">
                          <a:solidFill>
                            <a:schemeClr val="dk1"/>
                          </a:solidFill>
                          <a:latin typeface="Times New Roman" pitchFamily="18" charset="0"/>
                          <a:ea typeface="+mn-ea"/>
                          <a:cs typeface="Times New Roman" pitchFamily="18" charset="0"/>
                        </a:rPr>
                        <a:t>2,5 L</a:t>
                      </a:r>
                      <a:endParaRPr lang="tr-TR" sz="1200" b="0"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423122">
                <a:tc>
                  <a:txBody>
                    <a:bodyPr/>
                    <a:lstStyle/>
                    <a:p>
                      <a:pPr algn="l">
                        <a:lnSpc>
                          <a:spcPct val="115000"/>
                        </a:lnSpc>
                        <a:spcAft>
                          <a:spcPts val="0"/>
                        </a:spcAft>
                      </a:pPr>
                      <a:r>
                        <a:rPr lang="en-US" sz="1200" b="0" dirty="0">
                          <a:solidFill>
                            <a:srgbClr val="000000"/>
                          </a:solidFill>
                          <a:latin typeface="Times New Roman" pitchFamily="18" charset="0"/>
                          <a:ea typeface="Calibri"/>
                          <a:cs typeface="Times New Roman" pitchFamily="18" charset="0"/>
                        </a:rPr>
                        <a:t>06 01 05*</a:t>
                      </a:r>
                      <a:endParaRPr lang="tr-TR" sz="1200" b="0" dirty="0">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n-US" sz="1200" b="0" dirty="0" err="1">
                          <a:solidFill>
                            <a:srgbClr val="000000"/>
                          </a:solidFill>
                          <a:latin typeface="Times New Roman" pitchFamily="18" charset="0"/>
                          <a:ea typeface="Calibri"/>
                          <a:cs typeface="Times New Roman" pitchFamily="18" charset="0"/>
                        </a:rPr>
                        <a:t>Nitrik</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asit</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ve</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nitröz</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asit</a:t>
                      </a:r>
                      <a:endParaRPr lang="tr-TR" sz="1200" b="0" dirty="0">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n-US" sz="1200" b="0">
                          <a:latin typeface="Times New Roman" pitchFamily="18" charset="0"/>
                          <a:ea typeface="Calibri"/>
                          <a:cs typeface="Times New Roman" pitchFamily="18" charset="0"/>
                        </a:rPr>
                        <a:t>A</a:t>
                      </a:r>
                      <a:endParaRPr lang="tr-TR" sz="1200" b="0">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n-US" sz="1200" b="0" dirty="0">
                          <a:latin typeface="Times New Roman" pitchFamily="18" charset="0"/>
                          <a:ea typeface="Calibri"/>
                          <a:cs typeface="Times New Roman" pitchFamily="18" charset="0"/>
                        </a:rPr>
                        <a:t>2,5 L</a:t>
                      </a:r>
                      <a:endParaRPr lang="tr-TR" sz="1200" b="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8"/>
                  </a:ext>
                </a:extLst>
              </a:tr>
              <a:tr h="423122">
                <a:tc>
                  <a:txBody>
                    <a:bodyPr/>
                    <a:lstStyle/>
                    <a:p>
                      <a:pPr algn="l">
                        <a:lnSpc>
                          <a:spcPct val="115000"/>
                        </a:lnSpc>
                        <a:spcAft>
                          <a:spcPts val="0"/>
                        </a:spcAft>
                      </a:pPr>
                      <a:r>
                        <a:rPr lang="en-US" sz="1200" b="0">
                          <a:solidFill>
                            <a:srgbClr val="000000"/>
                          </a:solidFill>
                          <a:latin typeface="Times New Roman" pitchFamily="18" charset="0"/>
                          <a:ea typeface="Calibri"/>
                          <a:cs typeface="Times New Roman" pitchFamily="18" charset="0"/>
                        </a:rPr>
                        <a:t>06 01 06*</a:t>
                      </a:r>
                      <a:endParaRPr lang="tr-TR" sz="1200" b="0">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n-US" sz="1200" b="0" dirty="0" err="1">
                          <a:solidFill>
                            <a:srgbClr val="000000"/>
                          </a:solidFill>
                          <a:latin typeface="Times New Roman" pitchFamily="18" charset="0"/>
                          <a:ea typeface="Calibri"/>
                          <a:cs typeface="Times New Roman" pitchFamily="18" charset="0"/>
                        </a:rPr>
                        <a:t>Diğer</a:t>
                      </a:r>
                      <a:r>
                        <a:rPr lang="tr-TR" sz="1200" b="0" dirty="0">
                          <a:solidFill>
                            <a:srgbClr val="000000"/>
                          </a:solidFill>
                          <a:latin typeface="Times New Roman" pitchFamily="18" charset="0"/>
                          <a:ea typeface="Calibri"/>
                          <a:cs typeface="Times New Roman" pitchFamily="18" charset="0"/>
                        </a:rPr>
                        <a:t> </a:t>
                      </a:r>
                      <a:r>
                        <a:rPr lang="en-US" sz="1200" b="0" dirty="0" err="1">
                          <a:solidFill>
                            <a:srgbClr val="000000"/>
                          </a:solidFill>
                          <a:latin typeface="Times New Roman" pitchFamily="18" charset="0"/>
                          <a:ea typeface="Calibri"/>
                          <a:cs typeface="Times New Roman" pitchFamily="18" charset="0"/>
                        </a:rPr>
                        <a:t>asitler</a:t>
                      </a:r>
                      <a:endParaRPr lang="tr-TR" sz="1200" b="0" dirty="0">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n-US" sz="1200" b="0" dirty="0">
                          <a:latin typeface="Times New Roman" pitchFamily="18" charset="0"/>
                          <a:ea typeface="Calibri"/>
                          <a:cs typeface="Times New Roman" pitchFamily="18" charset="0"/>
                        </a:rPr>
                        <a:t>A</a:t>
                      </a:r>
                      <a:endParaRPr lang="tr-TR" sz="1200" b="0" dirty="0">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n-US" sz="1200" b="0" dirty="0">
                          <a:latin typeface="Times New Roman" pitchFamily="18" charset="0"/>
                          <a:ea typeface="Calibri"/>
                          <a:cs typeface="Times New Roman" pitchFamily="18" charset="0"/>
                        </a:rPr>
                        <a:t>5 L</a:t>
                      </a:r>
                      <a:endParaRPr lang="tr-TR" sz="1200" b="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9"/>
                  </a:ext>
                </a:extLst>
              </a:tr>
              <a:tr h="659895">
                <a:tc>
                  <a:txBody>
                    <a:bodyPr/>
                    <a:lstStyle/>
                    <a:p>
                      <a:pPr algn="l">
                        <a:lnSpc>
                          <a:spcPct val="115000"/>
                        </a:lnSpc>
                        <a:spcAft>
                          <a:spcPts val="0"/>
                        </a:spcAft>
                      </a:pPr>
                      <a:r>
                        <a:rPr lang="en-US" sz="1200" b="1">
                          <a:solidFill>
                            <a:srgbClr val="000000"/>
                          </a:solidFill>
                          <a:latin typeface="Times New Roman" pitchFamily="18" charset="0"/>
                          <a:ea typeface="Calibri"/>
                          <a:cs typeface="Times New Roman" pitchFamily="18" charset="0"/>
                        </a:rPr>
                        <a:t>06 02</a:t>
                      </a:r>
                      <a:endParaRPr lang="tr-TR" sz="1200" b="1">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n-US" sz="1200" b="1" dirty="0" err="1">
                          <a:solidFill>
                            <a:srgbClr val="000000"/>
                          </a:solidFill>
                          <a:latin typeface="Times New Roman" pitchFamily="18" charset="0"/>
                          <a:ea typeface="Calibri"/>
                          <a:cs typeface="Times New Roman" pitchFamily="18" charset="0"/>
                        </a:rPr>
                        <a:t>Bazların</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İmalat</a:t>
                      </a:r>
                      <a:r>
                        <a:rPr lang="en-US"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Formülasyon</a:t>
                      </a:r>
                      <a:r>
                        <a:rPr lang="en-US"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Tedarik</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ve</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Kullanımından</a:t>
                      </a:r>
                      <a:r>
                        <a:rPr lang="en-US" sz="1200" b="1" dirty="0">
                          <a:solidFill>
                            <a:srgbClr val="000000"/>
                          </a:solidFill>
                          <a:latin typeface="Times New Roman" pitchFamily="18" charset="0"/>
                          <a:ea typeface="Calibri"/>
                          <a:cs typeface="Times New Roman" pitchFamily="18" charset="0"/>
                        </a:rPr>
                        <a:t> (İFTK) </a:t>
                      </a:r>
                      <a:r>
                        <a:rPr lang="en-US" sz="1200" b="1" dirty="0" err="1">
                          <a:solidFill>
                            <a:srgbClr val="000000"/>
                          </a:solidFill>
                          <a:latin typeface="Times New Roman" pitchFamily="18" charset="0"/>
                          <a:ea typeface="Calibri"/>
                          <a:cs typeface="Times New Roman" pitchFamily="18" charset="0"/>
                        </a:rPr>
                        <a:t>Kaynaklanan</a:t>
                      </a:r>
                      <a:r>
                        <a:rPr lang="tr-TR" sz="1200" b="1" dirty="0">
                          <a:solidFill>
                            <a:srgbClr val="000000"/>
                          </a:solidFill>
                          <a:latin typeface="Times New Roman" pitchFamily="18" charset="0"/>
                          <a:ea typeface="Calibri"/>
                          <a:cs typeface="Times New Roman" pitchFamily="18" charset="0"/>
                        </a:rPr>
                        <a:t> </a:t>
                      </a:r>
                      <a:r>
                        <a:rPr lang="en-US" sz="1200" b="1" dirty="0" err="1">
                          <a:solidFill>
                            <a:srgbClr val="000000"/>
                          </a:solidFill>
                          <a:latin typeface="Times New Roman" pitchFamily="18" charset="0"/>
                          <a:ea typeface="Calibri"/>
                          <a:cs typeface="Times New Roman" pitchFamily="18" charset="0"/>
                        </a:rPr>
                        <a:t>Atıklar</a:t>
                      </a:r>
                      <a:endParaRPr lang="tr-TR" sz="1200" b="1" dirty="0">
                        <a:latin typeface="Times New Roman" pitchFamily="18" charset="0"/>
                        <a:ea typeface="Calibri"/>
                        <a:cs typeface="Times New Roman" pitchFamily="18" charset="0"/>
                      </a:endParaRPr>
                    </a:p>
                  </a:txBody>
                  <a:tcPr marL="68580" marR="68580" marT="0" marB="0"/>
                </a:tc>
                <a:tc>
                  <a:txBody>
                    <a:bodyPr/>
                    <a:lstStyle/>
                    <a:p>
                      <a:endParaRPr lang="tr-TR" sz="1200" b="1">
                        <a:latin typeface="Times New Roman" pitchFamily="18" charset="0"/>
                        <a:cs typeface="Times New Roman" pitchFamily="18" charset="0"/>
                      </a:endParaRPr>
                    </a:p>
                  </a:txBody>
                  <a:tcPr/>
                </a:tc>
                <a:tc>
                  <a:txBody>
                    <a:bodyPr/>
                    <a:lstStyle/>
                    <a:p>
                      <a:endParaRPr lang="tr-TR" sz="1200" b="1">
                        <a:latin typeface="Times New Roman" pitchFamily="18" charset="0"/>
                        <a:cs typeface="Times New Roman" pitchFamily="18" charset="0"/>
                      </a:endParaRPr>
                    </a:p>
                  </a:txBody>
                  <a:tcPr/>
                </a:tc>
                <a:extLst>
                  <a:ext uri="{0D108BD9-81ED-4DB2-BD59-A6C34878D82A}">
                    <a16:rowId xmlns:a16="http://schemas.microsoft.com/office/drawing/2014/main" val="10010"/>
                  </a:ext>
                </a:extLst>
              </a:tr>
              <a:tr h="423122">
                <a:tc>
                  <a:txBody>
                    <a:bodyPr/>
                    <a:lstStyle/>
                    <a:p>
                      <a:pPr algn="l">
                        <a:lnSpc>
                          <a:spcPct val="115000"/>
                        </a:lnSpc>
                        <a:spcAft>
                          <a:spcPts val="0"/>
                        </a:spcAft>
                      </a:pPr>
                      <a:r>
                        <a:rPr lang="en-US" sz="1200" b="0" dirty="0">
                          <a:solidFill>
                            <a:srgbClr val="000000"/>
                          </a:solidFill>
                          <a:latin typeface="Times New Roman" pitchFamily="18" charset="0"/>
                          <a:ea typeface="Calibri"/>
                          <a:cs typeface="Times New Roman" pitchFamily="18" charset="0"/>
                        </a:rPr>
                        <a:t>06 02 03*</a:t>
                      </a:r>
                      <a:endParaRPr lang="tr-TR" sz="1200" b="0" dirty="0">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n-US" sz="1200" b="0" dirty="0" err="1">
                          <a:solidFill>
                            <a:srgbClr val="000000"/>
                          </a:solidFill>
                          <a:latin typeface="Times New Roman" pitchFamily="18" charset="0"/>
                          <a:ea typeface="Calibri"/>
                          <a:cs typeface="Times New Roman" pitchFamily="18" charset="0"/>
                        </a:rPr>
                        <a:t>Amonyum</a:t>
                      </a:r>
                      <a:r>
                        <a:rPr lang="tr-TR" sz="1200" b="0">
                          <a:solidFill>
                            <a:srgbClr val="000000"/>
                          </a:solidFill>
                          <a:latin typeface="Times New Roman" pitchFamily="18" charset="0"/>
                          <a:ea typeface="Calibri"/>
                          <a:cs typeface="Times New Roman" pitchFamily="18" charset="0"/>
                        </a:rPr>
                        <a:t> </a:t>
                      </a:r>
                      <a:r>
                        <a:rPr lang="en-US" sz="1200" b="0">
                          <a:solidFill>
                            <a:srgbClr val="000000"/>
                          </a:solidFill>
                          <a:latin typeface="Times New Roman" pitchFamily="18" charset="0"/>
                          <a:ea typeface="Calibri"/>
                          <a:cs typeface="Times New Roman" pitchFamily="18" charset="0"/>
                        </a:rPr>
                        <a:t>hidroksit</a:t>
                      </a:r>
                      <a:endParaRPr lang="tr-TR" sz="1200" b="0" dirty="0">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n-US" sz="1200" b="0" dirty="0">
                          <a:latin typeface="Times New Roman" pitchFamily="18" charset="0"/>
                          <a:ea typeface="Calibri"/>
                          <a:cs typeface="Times New Roman" pitchFamily="18" charset="0"/>
                        </a:rPr>
                        <a:t>A</a:t>
                      </a:r>
                      <a:endParaRPr lang="tr-TR" sz="1200" b="0" dirty="0">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en-US" sz="1200" b="0" dirty="0">
                          <a:latin typeface="Times New Roman" pitchFamily="18" charset="0"/>
                          <a:ea typeface="Calibri"/>
                          <a:cs typeface="Times New Roman" pitchFamily="18" charset="0"/>
                        </a:rPr>
                        <a:t>50 </a:t>
                      </a:r>
                      <a:r>
                        <a:rPr lang="en-US" sz="1200" b="0" dirty="0" err="1">
                          <a:latin typeface="Times New Roman" pitchFamily="18" charset="0"/>
                          <a:ea typeface="Calibri"/>
                          <a:cs typeface="Times New Roman" pitchFamily="18" charset="0"/>
                        </a:rPr>
                        <a:t>mL</a:t>
                      </a:r>
                      <a:endParaRPr lang="tr-TR" sz="1200" b="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11"/>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1463040" y="1285860"/>
            <a:ext cx="6196405" cy="4437209"/>
          </a:xfrm>
        </p:spPr>
        <p:txBody>
          <a:bodyPr/>
          <a:lstStyle/>
          <a:p>
            <a:pPr algn="just">
              <a:buNone/>
            </a:pPr>
            <a:r>
              <a:rPr lang="tr-TR" dirty="0"/>
              <a:t>    Sonuç olarak; atıkların doğru bir şekilde ve uygun atık kodları ile gruplandırılması atık yönetiminin kontrolü açısından oldukça önemlidir.</a:t>
            </a:r>
          </a:p>
        </p:txBody>
      </p:sp>
    </p:spTree>
    <p:extLst>
      <p:ext uri="{BB962C8B-B14F-4D97-AF65-F5344CB8AC3E}">
        <p14:creationId xmlns:p14="http://schemas.microsoft.com/office/powerpoint/2010/main" val="3578744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971600" y="836712"/>
            <a:ext cx="7386614" cy="5093758"/>
          </a:xfrm>
        </p:spPr>
        <p:txBody>
          <a:bodyPr>
            <a:noAutofit/>
          </a:bodyPr>
          <a:lstStyle/>
          <a:p>
            <a:pPr marL="609600" indent="-609600">
              <a:buFontTx/>
              <a:buNone/>
            </a:pPr>
            <a:r>
              <a:rPr lang="tr-TR" altLang="en-US" sz="1600" b="1" dirty="0">
                <a:solidFill>
                  <a:srgbClr val="FF0000"/>
                </a:solidFill>
              </a:rPr>
              <a:t>Atık Yönetimi Yönetmeliğine </a:t>
            </a:r>
            <a:r>
              <a:rPr lang="tr-TR" altLang="en-US" sz="1600" b="1" dirty="0"/>
              <a:t>göre a</a:t>
            </a:r>
            <a:r>
              <a:rPr lang="tr-TR" sz="1600" b="1" dirty="0"/>
              <a:t>tık üreticisinin ve atık sahibinin yükümlülükleri</a:t>
            </a:r>
            <a:endParaRPr lang="tr-TR" altLang="en-US" sz="1600" b="1" dirty="0"/>
          </a:p>
          <a:p>
            <a:pPr marL="609600" indent="-609600"/>
            <a:endParaRPr lang="tr-TR" altLang="en-US" sz="1600" dirty="0"/>
          </a:p>
          <a:p>
            <a:pPr>
              <a:spcBef>
                <a:spcPts val="600"/>
              </a:spcBef>
              <a:spcAft>
                <a:spcPts val="600"/>
              </a:spcAft>
              <a:buFont typeface="Wingdings" panose="05000000000000000000" pitchFamily="2" charset="2"/>
              <a:buChar char="Ø"/>
            </a:pPr>
            <a:r>
              <a:rPr lang="tr-TR" sz="1600" dirty="0"/>
              <a:t>Atık üretimini en az düzeye indirecek şekilde gerekli tedbirleri almakla</a:t>
            </a:r>
            <a:r>
              <a:rPr lang="tr-TR" altLang="en-US" sz="1600" dirty="0"/>
              <a:t>,</a:t>
            </a:r>
          </a:p>
          <a:p>
            <a:pPr>
              <a:spcBef>
                <a:spcPts val="600"/>
              </a:spcBef>
              <a:spcAft>
                <a:spcPts val="600"/>
              </a:spcAft>
              <a:buFont typeface="Wingdings" panose="05000000000000000000" pitchFamily="2" charset="2"/>
              <a:buChar char="Ø"/>
            </a:pPr>
            <a:r>
              <a:rPr lang="tr-TR" sz="1600" dirty="0"/>
              <a:t>Atıklarını ayrı toplamak ve geçici depolamakla,</a:t>
            </a:r>
          </a:p>
          <a:p>
            <a:pPr>
              <a:spcBef>
                <a:spcPts val="600"/>
              </a:spcBef>
              <a:spcAft>
                <a:spcPts val="600"/>
              </a:spcAft>
              <a:buFont typeface="Wingdings" panose="05000000000000000000" pitchFamily="2" charset="2"/>
              <a:buChar char="Ø"/>
            </a:pPr>
            <a:r>
              <a:rPr lang="tr-TR" sz="1600" dirty="0"/>
              <a:t>Ürettiği atıklara ve atıkların önlenmesi ile azaltılmasına yönelik olarak hazırlamakla yükümlü olduğu </a:t>
            </a:r>
            <a:r>
              <a:rPr lang="tr-TR" sz="1600" b="1" dirty="0">
                <a:solidFill>
                  <a:srgbClr val="FF0000"/>
                </a:solidFill>
              </a:rPr>
              <a:t>atık yönetim planını hazırlayarak </a:t>
            </a:r>
            <a:r>
              <a:rPr lang="tr-TR" sz="1600" dirty="0"/>
              <a:t>il müdürlüğüne sunmakla ve onay almakla</a:t>
            </a:r>
          </a:p>
          <a:p>
            <a:pPr>
              <a:spcBef>
                <a:spcPts val="600"/>
              </a:spcBef>
              <a:spcAft>
                <a:spcPts val="600"/>
              </a:spcAft>
              <a:buFont typeface="Wingdings" panose="05000000000000000000" pitchFamily="2" charset="2"/>
              <a:buChar char="Ø"/>
            </a:pPr>
            <a:r>
              <a:rPr lang="tr-TR" sz="1600" dirty="0"/>
              <a:t>Ürettiği atıklar için Bakanlıkça belirlenen esaslar doğrultusunda kayıt tutmak ve uygun ambalajlama ve etiketleme yapmakla,</a:t>
            </a:r>
            <a:endParaRPr lang="tr-TR" altLang="en-US" sz="1600" dirty="0"/>
          </a:p>
          <a:p>
            <a:pPr>
              <a:spcBef>
                <a:spcPts val="600"/>
              </a:spcBef>
              <a:spcAft>
                <a:spcPts val="600"/>
              </a:spcAft>
              <a:buFont typeface="Wingdings" panose="05000000000000000000" pitchFamily="2" charset="2"/>
              <a:buChar char="Ø"/>
            </a:pPr>
            <a:r>
              <a:rPr lang="tr-TR" sz="1600" dirty="0">
                <a:solidFill>
                  <a:srgbClr val="FF0000"/>
                </a:solidFill>
              </a:rPr>
              <a:t>Atık beyan formunu </a:t>
            </a:r>
            <a:r>
              <a:rPr lang="tr-TR" sz="1600" dirty="0"/>
              <a:t>bir önceki yıla ait bilgileri içerecek şekilde her yıl Ocak ayı itibariyle başlamak üzere en geç </a:t>
            </a:r>
            <a:r>
              <a:rPr lang="tr-TR" sz="1600" dirty="0">
                <a:solidFill>
                  <a:srgbClr val="FF0000"/>
                </a:solidFill>
              </a:rPr>
              <a:t>Mart ayı sonuna kadar </a:t>
            </a:r>
            <a:r>
              <a:rPr lang="tr-TR" sz="1600" dirty="0"/>
              <a:t>Bakanlıkça hazırlanan çevrimiçi uygulamalar kullanarak doldurmak, onaylamak, çıktısını almak ve beş yıl boyunca bir nüshasını saklamakla,</a:t>
            </a:r>
          </a:p>
          <a:p>
            <a:pPr>
              <a:spcBef>
                <a:spcPts val="600"/>
              </a:spcBef>
              <a:spcAft>
                <a:spcPts val="600"/>
              </a:spcAft>
              <a:buFont typeface="Wingdings" panose="05000000000000000000" pitchFamily="2" charset="2"/>
              <a:buChar char="Ø"/>
            </a:pPr>
            <a:r>
              <a:rPr lang="tr-TR" sz="1600" dirty="0"/>
              <a:t>Atıklar birbirleriyle reaksiyona girmeyecek şekilde geçici depolanır.</a:t>
            </a:r>
          </a:p>
          <a:p>
            <a:pPr>
              <a:spcBef>
                <a:spcPts val="600"/>
              </a:spcBef>
              <a:spcAft>
                <a:spcPts val="600"/>
              </a:spcAft>
              <a:buFont typeface="Wingdings" panose="05000000000000000000" pitchFamily="2" charset="2"/>
              <a:buChar char="Ø"/>
            </a:pPr>
            <a:r>
              <a:rPr lang="tr-TR" sz="1600" dirty="0"/>
              <a:t>Tehlikeli atıklar geçici depolama alanında </a:t>
            </a:r>
            <a:r>
              <a:rPr lang="tr-TR" sz="1600" dirty="0">
                <a:solidFill>
                  <a:srgbClr val="FF0000"/>
                </a:solidFill>
              </a:rPr>
              <a:t>en fazla 6 ay</a:t>
            </a:r>
            <a:r>
              <a:rPr lang="tr-TR" sz="1600" dirty="0"/>
              <a:t>, tehlikesiz atıklar ise en fazla 1 yıl süreyle geçici depolanır.</a:t>
            </a:r>
            <a:endParaRPr lang="tr-TR" altLang="en-US" sz="16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Raptiy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1217</TotalTime>
  <Words>4718</Words>
  <Application>Microsoft Macintosh PowerPoint</Application>
  <PresentationFormat>Ekran Gösterisi (4:3)</PresentationFormat>
  <Paragraphs>712</Paragraphs>
  <Slides>87</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87</vt:i4>
      </vt:variant>
    </vt:vector>
  </HeadingPairs>
  <TitlesOfParts>
    <vt:vector size="97" baseType="lpstr">
      <vt:lpstr>Brush Script MT</vt:lpstr>
      <vt:lpstr>Arial</vt:lpstr>
      <vt:lpstr>Calibri</vt:lpstr>
      <vt:lpstr>Constantia</vt:lpstr>
      <vt:lpstr>Franklin Gothic Book</vt:lpstr>
      <vt:lpstr>Garamond</vt:lpstr>
      <vt:lpstr>Rage Italic</vt:lpstr>
      <vt:lpstr>Times New Roman</vt:lpstr>
      <vt:lpstr>Wingdings</vt:lpstr>
      <vt:lpstr>Raptiye</vt:lpstr>
      <vt:lpstr> TEHLİKELİ ATIKLARIN SINIFLANDIRILMASI VE KİMYASAL ATIK YÖNETİMİ</vt:lpstr>
      <vt:lpstr>PowerPoint Sunusu</vt:lpstr>
      <vt:lpstr>PowerPoint Sunusu</vt:lpstr>
      <vt:lpstr>ATIK YÖNETİMİ YÖNETMELİĞİ</vt:lpstr>
      <vt:lpstr>PowerPoint Sunusu</vt:lpstr>
      <vt:lpstr>PowerPoint Sunusu</vt:lpstr>
      <vt:lpstr>Yönerge ve uygulama esasları işleyişi genel akım şeması</vt:lpstr>
      <vt:lpstr>Tanımlar</vt:lpstr>
      <vt:lpstr>PowerPoint Sunusu</vt:lpstr>
      <vt:lpstr>PowerPoint Sunusu</vt:lpstr>
      <vt:lpstr>TEHLİKELİ  ATIKLARIN  YÖNETİMİ</vt:lpstr>
      <vt:lpstr>PowerPoint Sunusu</vt:lpstr>
      <vt:lpstr>TEHLİKELİ ATIK ÜRETEN BİRİMLER</vt:lpstr>
      <vt:lpstr>PowerPoint Sunusu</vt:lpstr>
      <vt:lpstr>ATIK LİSTESİ</vt:lpstr>
      <vt:lpstr>KODLAMA SİSTEMİ</vt:lpstr>
      <vt:lpstr>PowerPoint Sunusu</vt:lpstr>
      <vt:lpstr>PowerPoint Sunusu</vt:lpstr>
      <vt:lpstr>PowerPoint Sunusu</vt:lpstr>
      <vt:lpstr>PowerPoint Sunusu</vt:lpstr>
      <vt:lpstr>PowerPoint Sunusu</vt:lpstr>
      <vt:lpstr>PowerPoint Sunusu</vt:lpstr>
      <vt:lpstr>PowerPoint Sunusu</vt:lpstr>
      <vt:lpstr>PowerPoint Sunusu</vt:lpstr>
      <vt:lpstr>TEHLİKELİ KABUL EDİLEN ATIKLARIN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TEHLİKELİ ATIKLAR KODLAMA SİSTEMİ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KİMYASAL ATIKLARIN DEPOLANMASINDA DİKKAT EDİLECEK HUSUSLAR</vt:lpstr>
      <vt:lpstr>PowerPoint Sunusu</vt:lpstr>
      <vt:lpstr> Atık Yönetimi Hiyerarşisi </vt:lpstr>
      <vt:lpstr>PowerPoint Sunusu</vt:lpstr>
      <vt:lpstr> Atık Oluşumunun ve Zararlılığının Kaynağında Önlenmesi ve Geri Kazanımı </vt:lpstr>
      <vt:lpstr>PowerPoint Sunusu</vt:lpstr>
      <vt:lpstr> Atıkların Toplanması ve Depolanması </vt:lpstr>
      <vt:lpstr> Atık Sıvı Kimyasallar </vt:lpstr>
      <vt:lpstr>PowerPoint Sunusu</vt:lpstr>
      <vt:lpstr>PowerPoint Sunusu</vt:lpstr>
      <vt:lpstr> Atık Katı Kimyasallar </vt:lpstr>
      <vt:lpstr> Kimyasal Bulaşmış Laboratuvar Malzemeleri </vt:lpstr>
      <vt:lpstr>PowerPoint Sunusu</vt:lpstr>
      <vt:lpstr>PowerPoint Sunusu</vt:lpstr>
      <vt:lpstr> Atıkların Etiketlenmesi ve Depolanması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KİMYASAL DEPOLAMA TABLOSU</vt:lpstr>
      <vt:lpstr>PowerPoint Sunusu</vt:lpstr>
      <vt:lpstr>PowerPoint Sunusu</vt:lpstr>
      <vt:lpstr>PowerPoint Sunusu</vt:lpstr>
      <vt:lpstr>PowerPoint Sunusu</vt:lpstr>
      <vt:lpstr>PowerPoint Sunusu</vt:lpstr>
      <vt:lpstr> Laboratuvarlar Ölçeğinde Oluşan Atıkların Giderilmesinde Kullanılabilecek Kaynaklar </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TEHLİKELİ ATIKLARIN SINIFLANDIRILMASI VE YÖNETMELİĞİ</dc:title>
  <dc:creator>Esengül Kır</dc:creator>
  <cp:lastModifiedBy>ilker harman</cp:lastModifiedBy>
  <cp:revision>122</cp:revision>
  <cp:lastPrinted>2019-04-16T08:29:38Z</cp:lastPrinted>
  <dcterms:created xsi:type="dcterms:W3CDTF">2019-03-12T12:34:46Z</dcterms:created>
  <dcterms:modified xsi:type="dcterms:W3CDTF">2019-04-16T08:39:28Z</dcterms:modified>
</cp:coreProperties>
</file>